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9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"/>
          <p:cNvSpPr/>
          <p:nvPr/>
        </p:nvSpPr>
        <p:spPr>
          <a:xfrm rot="10800000" flipH="1">
            <a:off x="-181326" y="0"/>
            <a:ext cx="18288001" cy="10287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95" name="TextBox 3"/>
          <p:cNvSpPr txBox="1"/>
          <p:nvPr/>
        </p:nvSpPr>
        <p:spPr>
          <a:xfrm>
            <a:off x="426576" y="575084"/>
            <a:ext cx="7968969" cy="4411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700"/>
              </a:lnSpc>
              <a:defRPr sz="73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Transitioning from Manual Operation to Ansible Automation</a:t>
            </a:r>
          </a:p>
        </p:txBody>
      </p:sp>
      <p:sp>
        <p:nvSpPr>
          <p:cNvPr id="96" name="TextBox 4"/>
          <p:cNvSpPr txBox="1"/>
          <p:nvPr/>
        </p:nvSpPr>
        <p:spPr>
          <a:xfrm>
            <a:off x="308488" y="4239834"/>
            <a:ext cx="10953270" cy="379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200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rPr dirty="0"/>
              <a:t>Streamlined Health Checks &amp; Monitoring for Nokia and Cisco PCF Nodes”</a:t>
            </a:r>
          </a:p>
        </p:txBody>
      </p:sp>
      <p:sp>
        <p:nvSpPr>
          <p:cNvPr id="97" name="Gear"/>
          <p:cNvSpPr/>
          <p:nvPr/>
        </p:nvSpPr>
        <p:spPr>
          <a:xfrm>
            <a:off x="7988570" y="6642973"/>
            <a:ext cx="2310860" cy="23113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2" h="21555" extrusionOk="0">
                <a:moveTo>
                  <a:pt x="12837" y="2"/>
                </a:moveTo>
                <a:cubicBezTo>
                  <a:pt x="12731" y="-11"/>
                  <a:pt x="12661" y="38"/>
                  <a:pt x="12588" y="172"/>
                </a:cubicBezTo>
                <a:cubicBezTo>
                  <a:pt x="12292" y="721"/>
                  <a:pt x="11969" y="1258"/>
                  <a:pt x="11661" y="1801"/>
                </a:cubicBezTo>
                <a:cubicBezTo>
                  <a:pt x="11547" y="2001"/>
                  <a:pt x="11418" y="2099"/>
                  <a:pt x="11153" y="2073"/>
                </a:cubicBezTo>
                <a:cubicBezTo>
                  <a:pt x="10691" y="2028"/>
                  <a:pt x="10220" y="2032"/>
                  <a:pt x="9759" y="2112"/>
                </a:cubicBezTo>
                <a:cubicBezTo>
                  <a:pt x="9550" y="2148"/>
                  <a:pt x="9432" y="2095"/>
                  <a:pt x="9318" y="1917"/>
                </a:cubicBezTo>
                <a:cubicBezTo>
                  <a:pt x="8969" y="1370"/>
                  <a:pt x="8594" y="841"/>
                  <a:pt x="8243" y="295"/>
                </a:cubicBezTo>
                <a:cubicBezTo>
                  <a:pt x="8145" y="142"/>
                  <a:pt x="8068" y="122"/>
                  <a:pt x="7905" y="198"/>
                </a:cubicBezTo>
                <a:cubicBezTo>
                  <a:pt x="6845" y="688"/>
                  <a:pt x="5781" y="1174"/>
                  <a:pt x="4712" y="1644"/>
                </a:cubicBezTo>
                <a:cubicBezTo>
                  <a:pt x="4517" y="1730"/>
                  <a:pt x="4517" y="1820"/>
                  <a:pt x="4567" y="1996"/>
                </a:cubicBezTo>
                <a:cubicBezTo>
                  <a:pt x="4742" y="2608"/>
                  <a:pt x="4890" y="3227"/>
                  <a:pt x="5065" y="3839"/>
                </a:cubicBezTo>
                <a:cubicBezTo>
                  <a:pt x="5122" y="4038"/>
                  <a:pt x="5098" y="4170"/>
                  <a:pt x="4932" y="4306"/>
                </a:cubicBezTo>
                <a:cubicBezTo>
                  <a:pt x="4561" y="4610"/>
                  <a:pt x="4227" y="4959"/>
                  <a:pt x="3950" y="5348"/>
                </a:cubicBezTo>
                <a:cubicBezTo>
                  <a:pt x="3802" y="5555"/>
                  <a:pt x="3648" y="5573"/>
                  <a:pt x="3439" y="5530"/>
                </a:cubicBezTo>
                <a:cubicBezTo>
                  <a:pt x="2827" y="5405"/>
                  <a:pt x="2213" y="5295"/>
                  <a:pt x="1605" y="5156"/>
                </a:cubicBezTo>
                <a:cubicBezTo>
                  <a:pt x="1409" y="5111"/>
                  <a:pt x="1325" y="5153"/>
                  <a:pt x="1257" y="5338"/>
                </a:cubicBezTo>
                <a:cubicBezTo>
                  <a:pt x="856" y="6423"/>
                  <a:pt x="449" y="7506"/>
                  <a:pt x="35" y="8586"/>
                </a:cubicBezTo>
                <a:cubicBezTo>
                  <a:pt x="-34" y="8767"/>
                  <a:pt x="-6" y="8857"/>
                  <a:pt x="173" y="8954"/>
                </a:cubicBezTo>
                <a:cubicBezTo>
                  <a:pt x="722" y="9251"/>
                  <a:pt x="1256" y="9574"/>
                  <a:pt x="1798" y="9882"/>
                </a:cubicBezTo>
                <a:cubicBezTo>
                  <a:pt x="2001" y="9997"/>
                  <a:pt x="2093" y="10127"/>
                  <a:pt x="2064" y="10392"/>
                </a:cubicBezTo>
                <a:cubicBezTo>
                  <a:pt x="2014" y="10855"/>
                  <a:pt x="2039" y="11326"/>
                  <a:pt x="2116" y="11788"/>
                </a:cubicBezTo>
                <a:cubicBezTo>
                  <a:pt x="2151" y="11998"/>
                  <a:pt x="2089" y="12115"/>
                  <a:pt x="1913" y="12228"/>
                </a:cubicBezTo>
                <a:cubicBezTo>
                  <a:pt x="1367" y="12578"/>
                  <a:pt x="837" y="12953"/>
                  <a:pt x="291" y="13303"/>
                </a:cubicBezTo>
                <a:cubicBezTo>
                  <a:pt x="136" y="13403"/>
                  <a:pt x="124" y="13482"/>
                  <a:pt x="199" y="13643"/>
                </a:cubicBezTo>
                <a:cubicBezTo>
                  <a:pt x="688" y="14705"/>
                  <a:pt x="1172" y="15768"/>
                  <a:pt x="1642" y="16837"/>
                </a:cubicBezTo>
                <a:cubicBezTo>
                  <a:pt x="1728" y="17034"/>
                  <a:pt x="1818" y="17032"/>
                  <a:pt x="1994" y="16982"/>
                </a:cubicBezTo>
                <a:cubicBezTo>
                  <a:pt x="2605" y="16807"/>
                  <a:pt x="3223" y="16651"/>
                  <a:pt x="3839" y="16489"/>
                </a:cubicBezTo>
                <a:cubicBezTo>
                  <a:pt x="3930" y="16465"/>
                  <a:pt x="4023" y="16451"/>
                  <a:pt x="4118" y="16432"/>
                </a:cubicBezTo>
                <a:cubicBezTo>
                  <a:pt x="4164" y="16485"/>
                  <a:pt x="4202" y="16532"/>
                  <a:pt x="4241" y="16576"/>
                </a:cubicBezTo>
                <a:cubicBezTo>
                  <a:pt x="4568" y="16944"/>
                  <a:pt x="4922" y="17287"/>
                  <a:pt x="5319" y="17573"/>
                </a:cubicBezTo>
                <a:cubicBezTo>
                  <a:pt x="5534" y="17728"/>
                  <a:pt x="5572" y="17885"/>
                  <a:pt x="5524" y="18114"/>
                </a:cubicBezTo>
                <a:cubicBezTo>
                  <a:pt x="5398" y="18725"/>
                  <a:pt x="5287" y="19339"/>
                  <a:pt x="5149" y="19947"/>
                </a:cubicBezTo>
                <a:cubicBezTo>
                  <a:pt x="5105" y="20142"/>
                  <a:pt x="5145" y="20229"/>
                  <a:pt x="5331" y="20297"/>
                </a:cubicBezTo>
                <a:cubicBezTo>
                  <a:pt x="6415" y="20698"/>
                  <a:pt x="7497" y="21106"/>
                  <a:pt x="8576" y="21520"/>
                </a:cubicBezTo>
                <a:cubicBezTo>
                  <a:pt x="8757" y="21589"/>
                  <a:pt x="8847" y="21563"/>
                  <a:pt x="8944" y="21383"/>
                </a:cubicBezTo>
                <a:cubicBezTo>
                  <a:pt x="9241" y="20834"/>
                  <a:pt x="9562" y="20299"/>
                  <a:pt x="9871" y="19757"/>
                </a:cubicBezTo>
                <a:cubicBezTo>
                  <a:pt x="9985" y="19558"/>
                  <a:pt x="10110" y="19452"/>
                  <a:pt x="10378" y="19481"/>
                </a:cubicBezTo>
                <a:cubicBezTo>
                  <a:pt x="10828" y="19528"/>
                  <a:pt x="11291" y="19534"/>
                  <a:pt x="11737" y="19445"/>
                </a:cubicBezTo>
                <a:cubicBezTo>
                  <a:pt x="12009" y="19391"/>
                  <a:pt x="12126" y="19505"/>
                  <a:pt x="12252" y="19698"/>
                </a:cubicBezTo>
                <a:cubicBezTo>
                  <a:pt x="12593" y="20221"/>
                  <a:pt x="12952" y="20733"/>
                  <a:pt x="13290" y="21259"/>
                </a:cubicBezTo>
                <a:cubicBezTo>
                  <a:pt x="13387" y="21411"/>
                  <a:pt x="13463" y="21432"/>
                  <a:pt x="13628" y="21356"/>
                </a:cubicBezTo>
                <a:cubicBezTo>
                  <a:pt x="14687" y="20866"/>
                  <a:pt x="15750" y="20382"/>
                  <a:pt x="16819" y="19912"/>
                </a:cubicBezTo>
                <a:cubicBezTo>
                  <a:pt x="17012" y="19827"/>
                  <a:pt x="17018" y="19738"/>
                  <a:pt x="16967" y="19560"/>
                </a:cubicBezTo>
                <a:cubicBezTo>
                  <a:pt x="16791" y="18948"/>
                  <a:pt x="16644" y="18329"/>
                  <a:pt x="16469" y="17716"/>
                </a:cubicBezTo>
                <a:cubicBezTo>
                  <a:pt x="16412" y="17519"/>
                  <a:pt x="16433" y="17386"/>
                  <a:pt x="16600" y="17250"/>
                </a:cubicBezTo>
                <a:cubicBezTo>
                  <a:pt x="16971" y="16946"/>
                  <a:pt x="17305" y="16598"/>
                  <a:pt x="17584" y="16209"/>
                </a:cubicBezTo>
                <a:cubicBezTo>
                  <a:pt x="17730" y="16006"/>
                  <a:pt x="17880" y="15980"/>
                  <a:pt x="18092" y="16024"/>
                </a:cubicBezTo>
                <a:cubicBezTo>
                  <a:pt x="18703" y="16151"/>
                  <a:pt x="19318" y="16260"/>
                  <a:pt x="19926" y="16398"/>
                </a:cubicBezTo>
                <a:cubicBezTo>
                  <a:pt x="20121" y="16442"/>
                  <a:pt x="20207" y="16404"/>
                  <a:pt x="20276" y="16218"/>
                </a:cubicBezTo>
                <a:cubicBezTo>
                  <a:pt x="20676" y="15133"/>
                  <a:pt x="21084" y="14050"/>
                  <a:pt x="21497" y="12970"/>
                </a:cubicBezTo>
                <a:cubicBezTo>
                  <a:pt x="21566" y="12790"/>
                  <a:pt x="21541" y="12697"/>
                  <a:pt x="21361" y="12600"/>
                </a:cubicBezTo>
                <a:cubicBezTo>
                  <a:pt x="20812" y="12303"/>
                  <a:pt x="20278" y="11982"/>
                  <a:pt x="19736" y="11674"/>
                </a:cubicBezTo>
                <a:cubicBezTo>
                  <a:pt x="19535" y="11559"/>
                  <a:pt x="19439" y="11431"/>
                  <a:pt x="19468" y="11163"/>
                </a:cubicBezTo>
                <a:cubicBezTo>
                  <a:pt x="19519" y="10701"/>
                  <a:pt x="19493" y="10230"/>
                  <a:pt x="19416" y="9768"/>
                </a:cubicBezTo>
                <a:cubicBezTo>
                  <a:pt x="19381" y="9559"/>
                  <a:pt x="19443" y="9442"/>
                  <a:pt x="19620" y="9328"/>
                </a:cubicBezTo>
                <a:cubicBezTo>
                  <a:pt x="20166" y="8978"/>
                  <a:pt x="20694" y="8603"/>
                  <a:pt x="21240" y="8252"/>
                </a:cubicBezTo>
                <a:cubicBezTo>
                  <a:pt x="21393" y="8154"/>
                  <a:pt x="21411" y="8075"/>
                  <a:pt x="21336" y="7912"/>
                </a:cubicBezTo>
                <a:cubicBezTo>
                  <a:pt x="20846" y="6851"/>
                  <a:pt x="20362" y="5788"/>
                  <a:pt x="19892" y="4718"/>
                </a:cubicBezTo>
                <a:cubicBezTo>
                  <a:pt x="19806" y="4523"/>
                  <a:pt x="19717" y="4523"/>
                  <a:pt x="19541" y="4574"/>
                </a:cubicBezTo>
                <a:cubicBezTo>
                  <a:pt x="18917" y="4751"/>
                  <a:pt x="18286" y="4905"/>
                  <a:pt x="17662" y="5080"/>
                </a:cubicBezTo>
                <a:cubicBezTo>
                  <a:pt x="17490" y="5129"/>
                  <a:pt x="17378" y="5103"/>
                  <a:pt x="17261" y="4959"/>
                </a:cubicBezTo>
                <a:cubicBezTo>
                  <a:pt x="16959" y="4585"/>
                  <a:pt x="16599" y="4263"/>
                  <a:pt x="16213" y="3983"/>
                </a:cubicBezTo>
                <a:cubicBezTo>
                  <a:pt x="16001" y="3828"/>
                  <a:pt x="15960" y="3672"/>
                  <a:pt x="16008" y="3442"/>
                </a:cubicBezTo>
                <a:cubicBezTo>
                  <a:pt x="16135" y="2831"/>
                  <a:pt x="16245" y="2217"/>
                  <a:pt x="16383" y="1609"/>
                </a:cubicBezTo>
                <a:cubicBezTo>
                  <a:pt x="16428" y="1413"/>
                  <a:pt x="16387" y="1327"/>
                  <a:pt x="16201" y="1258"/>
                </a:cubicBezTo>
                <a:cubicBezTo>
                  <a:pt x="15118" y="858"/>
                  <a:pt x="14036" y="450"/>
                  <a:pt x="12956" y="36"/>
                </a:cubicBezTo>
                <a:cubicBezTo>
                  <a:pt x="12911" y="19"/>
                  <a:pt x="12873" y="7"/>
                  <a:pt x="12837" y="2"/>
                </a:cubicBezTo>
                <a:close/>
                <a:moveTo>
                  <a:pt x="10766" y="5818"/>
                </a:moveTo>
                <a:cubicBezTo>
                  <a:pt x="13503" y="5818"/>
                  <a:pt x="15722" y="8039"/>
                  <a:pt x="15722" y="10778"/>
                </a:cubicBezTo>
                <a:cubicBezTo>
                  <a:pt x="15722" y="13517"/>
                  <a:pt x="13503" y="15738"/>
                  <a:pt x="10766" y="15738"/>
                </a:cubicBezTo>
                <a:cubicBezTo>
                  <a:pt x="8030" y="15738"/>
                  <a:pt x="5810" y="13517"/>
                  <a:pt x="5810" y="10778"/>
                </a:cubicBezTo>
                <a:cubicBezTo>
                  <a:pt x="5810" y="8039"/>
                  <a:pt x="8030" y="5818"/>
                  <a:pt x="10766" y="5818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98" name="Gear"/>
          <p:cNvSpPr/>
          <p:nvPr/>
        </p:nvSpPr>
        <p:spPr>
          <a:xfrm>
            <a:off x="6966352" y="5702728"/>
            <a:ext cx="2310859" cy="2300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9384" y="0"/>
                </a:moveTo>
                <a:cubicBezTo>
                  <a:pt x="9373" y="0"/>
                  <a:pt x="9237" y="27"/>
                  <a:pt x="9075" y="54"/>
                </a:cubicBezTo>
                <a:lnTo>
                  <a:pt x="7468" y="445"/>
                </a:lnTo>
                <a:cubicBezTo>
                  <a:pt x="7312" y="494"/>
                  <a:pt x="7177" y="531"/>
                  <a:pt x="7166" y="537"/>
                </a:cubicBezTo>
                <a:cubicBezTo>
                  <a:pt x="7161" y="542"/>
                  <a:pt x="7154" y="677"/>
                  <a:pt x="7154" y="840"/>
                </a:cubicBezTo>
                <a:lnTo>
                  <a:pt x="7166" y="1761"/>
                </a:lnTo>
                <a:cubicBezTo>
                  <a:pt x="7166" y="1924"/>
                  <a:pt x="7047" y="2119"/>
                  <a:pt x="6902" y="2190"/>
                </a:cubicBezTo>
                <a:lnTo>
                  <a:pt x="6151" y="2574"/>
                </a:lnTo>
                <a:cubicBezTo>
                  <a:pt x="6006" y="2655"/>
                  <a:pt x="5778" y="2644"/>
                  <a:pt x="5649" y="2547"/>
                </a:cubicBezTo>
                <a:lnTo>
                  <a:pt x="4900" y="2010"/>
                </a:lnTo>
                <a:cubicBezTo>
                  <a:pt x="4765" y="1913"/>
                  <a:pt x="4651" y="1842"/>
                  <a:pt x="4645" y="1848"/>
                </a:cubicBezTo>
                <a:cubicBezTo>
                  <a:pt x="4640" y="1853"/>
                  <a:pt x="4527" y="1941"/>
                  <a:pt x="4398" y="2044"/>
                </a:cubicBezTo>
                <a:lnTo>
                  <a:pt x="3162" y="3116"/>
                </a:lnTo>
                <a:cubicBezTo>
                  <a:pt x="3043" y="3230"/>
                  <a:pt x="2941" y="3327"/>
                  <a:pt x="2936" y="3333"/>
                </a:cubicBezTo>
                <a:cubicBezTo>
                  <a:pt x="2930" y="3338"/>
                  <a:pt x="2990" y="3462"/>
                  <a:pt x="3065" y="3609"/>
                </a:cubicBezTo>
                <a:lnTo>
                  <a:pt x="3490" y="4401"/>
                </a:lnTo>
                <a:cubicBezTo>
                  <a:pt x="3566" y="4548"/>
                  <a:pt x="3551" y="4769"/>
                  <a:pt x="3448" y="4899"/>
                </a:cubicBezTo>
                <a:lnTo>
                  <a:pt x="2909" y="5648"/>
                </a:lnTo>
                <a:cubicBezTo>
                  <a:pt x="2817" y="5783"/>
                  <a:pt x="2612" y="5879"/>
                  <a:pt x="2450" y="5858"/>
                </a:cubicBezTo>
                <a:lnTo>
                  <a:pt x="1548" y="5739"/>
                </a:lnTo>
                <a:cubicBezTo>
                  <a:pt x="1386" y="5717"/>
                  <a:pt x="1251" y="5707"/>
                  <a:pt x="1246" y="5712"/>
                </a:cubicBezTo>
                <a:cubicBezTo>
                  <a:pt x="1241" y="5717"/>
                  <a:pt x="1181" y="5848"/>
                  <a:pt x="1111" y="6000"/>
                </a:cubicBezTo>
                <a:lnTo>
                  <a:pt x="518" y="7483"/>
                </a:lnTo>
                <a:cubicBezTo>
                  <a:pt x="464" y="7640"/>
                  <a:pt x="420" y="7776"/>
                  <a:pt x="415" y="7781"/>
                </a:cubicBezTo>
                <a:cubicBezTo>
                  <a:pt x="415" y="7792"/>
                  <a:pt x="523" y="7874"/>
                  <a:pt x="658" y="7966"/>
                </a:cubicBezTo>
                <a:lnTo>
                  <a:pt x="1381" y="8454"/>
                </a:lnTo>
                <a:cubicBezTo>
                  <a:pt x="1516" y="8546"/>
                  <a:pt x="1602" y="8752"/>
                  <a:pt x="1570" y="8914"/>
                </a:cubicBezTo>
                <a:lnTo>
                  <a:pt x="1420" y="9944"/>
                </a:lnTo>
                <a:cubicBezTo>
                  <a:pt x="1404" y="10106"/>
                  <a:pt x="1263" y="10291"/>
                  <a:pt x="1106" y="10345"/>
                </a:cubicBezTo>
                <a:lnTo>
                  <a:pt x="280" y="10648"/>
                </a:lnTo>
                <a:cubicBezTo>
                  <a:pt x="123" y="10702"/>
                  <a:pt x="0" y="10758"/>
                  <a:pt x="0" y="10769"/>
                </a:cubicBezTo>
                <a:cubicBezTo>
                  <a:pt x="0" y="10779"/>
                  <a:pt x="6" y="10919"/>
                  <a:pt x="17" y="11082"/>
                </a:cubicBezTo>
                <a:lnTo>
                  <a:pt x="167" y="12626"/>
                </a:lnTo>
                <a:cubicBezTo>
                  <a:pt x="194" y="12789"/>
                  <a:pt x="210" y="12930"/>
                  <a:pt x="216" y="12941"/>
                </a:cubicBezTo>
                <a:cubicBezTo>
                  <a:pt x="216" y="12952"/>
                  <a:pt x="350" y="12974"/>
                  <a:pt x="518" y="12990"/>
                </a:cubicBezTo>
                <a:lnTo>
                  <a:pt x="1354" y="13082"/>
                </a:lnTo>
                <a:cubicBezTo>
                  <a:pt x="1516" y="13098"/>
                  <a:pt x="1688" y="13245"/>
                  <a:pt x="1737" y="13402"/>
                </a:cubicBezTo>
                <a:lnTo>
                  <a:pt x="2121" y="14501"/>
                </a:lnTo>
                <a:cubicBezTo>
                  <a:pt x="2181" y="14653"/>
                  <a:pt x="2142" y="14881"/>
                  <a:pt x="2028" y="15000"/>
                </a:cubicBezTo>
                <a:lnTo>
                  <a:pt x="1457" y="15624"/>
                </a:lnTo>
                <a:cubicBezTo>
                  <a:pt x="1349" y="15743"/>
                  <a:pt x="1258" y="15850"/>
                  <a:pt x="1263" y="15856"/>
                </a:cubicBezTo>
                <a:cubicBezTo>
                  <a:pt x="1268" y="15861"/>
                  <a:pt x="1338" y="15986"/>
                  <a:pt x="1425" y="16127"/>
                </a:cubicBezTo>
                <a:lnTo>
                  <a:pt x="2256" y="17380"/>
                </a:lnTo>
                <a:cubicBezTo>
                  <a:pt x="2353" y="17510"/>
                  <a:pt x="2440" y="17623"/>
                  <a:pt x="2445" y="17634"/>
                </a:cubicBezTo>
                <a:cubicBezTo>
                  <a:pt x="2450" y="17639"/>
                  <a:pt x="2579" y="17595"/>
                  <a:pt x="2730" y="17535"/>
                </a:cubicBezTo>
                <a:lnTo>
                  <a:pt x="3490" y="17232"/>
                </a:lnTo>
                <a:cubicBezTo>
                  <a:pt x="3641" y="17173"/>
                  <a:pt x="3863" y="17216"/>
                  <a:pt x="3976" y="17336"/>
                </a:cubicBezTo>
                <a:lnTo>
                  <a:pt x="4905" y="18192"/>
                </a:lnTo>
                <a:cubicBezTo>
                  <a:pt x="5029" y="18295"/>
                  <a:pt x="5100" y="18511"/>
                  <a:pt x="5062" y="18673"/>
                </a:cubicBezTo>
                <a:lnTo>
                  <a:pt x="4851" y="19476"/>
                </a:lnTo>
                <a:cubicBezTo>
                  <a:pt x="4808" y="19633"/>
                  <a:pt x="4780" y="19769"/>
                  <a:pt x="4785" y="19774"/>
                </a:cubicBezTo>
                <a:cubicBezTo>
                  <a:pt x="4791" y="19780"/>
                  <a:pt x="4915" y="19850"/>
                  <a:pt x="5055" y="19937"/>
                </a:cubicBezTo>
                <a:lnTo>
                  <a:pt x="6345" y="20631"/>
                </a:lnTo>
                <a:cubicBezTo>
                  <a:pt x="6491" y="20701"/>
                  <a:pt x="6621" y="20761"/>
                  <a:pt x="6632" y="20766"/>
                </a:cubicBezTo>
                <a:cubicBezTo>
                  <a:pt x="6637" y="20772"/>
                  <a:pt x="6735" y="20668"/>
                  <a:pt x="6843" y="20543"/>
                </a:cubicBezTo>
                <a:lnTo>
                  <a:pt x="7370" y="19932"/>
                </a:lnTo>
                <a:cubicBezTo>
                  <a:pt x="7478" y="19807"/>
                  <a:pt x="7694" y="19742"/>
                  <a:pt x="7851" y="19791"/>
                </a:cubicBezTo>
                <a:lnTo>
                  <a:pt x="9136" y="20116"/>
                </a:lnTo>
                <a:cubicBezTo>
                  <a:pt x="9298" y="20149"/>
                  <a:pt x="9459" y="20306"/>
                  <a:pt x="9497" y="20468"/>
                </a:cubicBezTo>
                <a:lnTo>
                  <a:pt x="9680" y="21259"/>
                </a:lnTo>
                <a:cubicBezTo>
                  <a:pt x="9718" y="21422"/>
                  <a:pt x="9756" y="21552"/>
                  <a:pt x="9761" y="21552"/>
                </a:cubicBezTo>
                <a:cubicBezTo>
                  <a:pt x="9767" y="21552"/>
                  <a:pt x="9911" y="21562"/>
                  <a:pt x="10073" y="21573"/>
                </a:cubicBezTo>
                <a:lnTo>
                  <a:pt x="10500" y="21595"/>
                </a:lnTo>
                <a:cubicBezTo>
                  <a:pt x="10662" y="21600"/>
                  <a:pt x="10931" y="21600"/>
                  <a:pt x="11098" y="21595"/>
                </a:cubicBezTo>
                <a:lnTo>
                  <a:pt x="11525" y="21573"/>
                </a:lnTo>
                <a:cubicBezTo>
                  <a:pt x="11687" y="21562"/>
                  <a:pt x="11828" y="21552"/>
                  <a:pt x="11839" y="21552"/>
                </a:cubicBezTo>
                <a:cubicBezTo>
                  <a:pt x="11849" y="21552"/>
                  <a:pt x="11882" y="21416"/>
                  <a:pt x="11920" y="21259"/>
                </a:cubicBezTo>
                <a:lnTo>
                  <a:pt x="12103" y="20468"/>
                </a:lnTo>
                <a:cubicBezTo>
                  <a:pt x="12141" y="20306"/>
                  <a:pt x="12302" y="20149"/>
                  <a:pt x="12464" y="20116"/>
                </a:cubicBezTo>
                <a:lnTo>
                  <a:pt x="13749" y="19791"/>
                </a:lnTo>
                <a:cubicBezTo>
                  <a:pt x="13906" y="19742"/>
                  <a:pt x="14120" y="19807"/>
                  <a:pt x="14228" y="19932"/>
                </a:cubicBezTo>
                <a:lnTo>
                  <a:pt x="14757" y="20543"/>
                </a:lnTo>
                <a:cubicBezTo>
                  <a:pt x="14865" y="20668"/>
                  <a:pt x="14957" y="20767"/>
                  <a:pt x="14968" y="20766"/>
                </a:cubicBezTo>
                <a:cubicBezTo>
                  <a:pt x="14974" y="20761"/>
                  <a:pt x="15102" y="20701"/>
                  <a:pt x="15253" y="20631"/>
                </a:cubicBezTo>
                <a:lnTo>
                  <a:pt x="16543" y="19937"/>
                </a:lnTo>
                <a:cubicBezTo>
                  <a:pt x="16683" y="19850"/>
                  <a:pt x="16802" y="19780"/>
                  <a:pt x="16813" y="19774"/>
                </a:cubicBezTo>
                <a:cubicBezTo>
                  <a:pt x="16818" y="19769"/>
                  <a:pt x="16792" y="19633"/>
                  <a:pt x="16749" y="19476"/>
                </a:cubicBezTo>
                <a:lnTo>
                  <a:pt x="16538" y="18673"/>
                </a:lnTo>
                <a:cubicBezTo>
                  <a:pt x="16495" y="18516"/>
                  <a:pt x="16565" y="18301"/>
                  <a:pt x="16695" y="18192"/>
                </a:cubicBezTo>
                <a:lnTo>
                  <a:pt x="17622" y="17336"/>
                </a:lnTo>
                <a:cubicBezTo>
                  <a:pt x="17736" y="17216"/>
                  <a:pt x="17957" y="17173"/>
                  <a:pt x="18108" y="17232"/>
                </a:cubicBezTo>
                <a:lnTo>
                  <a:pt x="18868" y="17535"/>
                </a:lnTo>
                <a:cubicBezTo>
                  <a:pt x="19019" y="17595"/>
                  <a:pt x="19150" y="17639"/>
                  <a:pt x="19155" y="17634"/>
                </a:cubicBezTo>
                <a:cubicBezTo>
                  <a:pt x="19160" y="17628"/>
                  <a:pt x="19247" y="17515"/>
                  <a:pt x="19344" y="17380"/>
                </a:cubicBezTo>
                <a:lnTo>
                  <a:pt x="20175" y="16127"/>
                </a:lnTo>
                <a:cubicBezTo>
                  <a:pt x="20262" y="15986"/>
                  <a:pt x="20332" y="15861"/>
                  <a:pt x="20337" y="15856"/>
                </a:cubicBezTo>
                <a:cubicBezTo>
                  <a:pt x="20342" y="15850"/>
                  <a:pt x="20256" y="15743"/>
                  <a:pt x="20143" y="15624"/>
                </a:cubicBezTo>
                <a:lnTo>
                  <a:pt x="19570" y="14989"/>
                </a:lnTo>
                <a:cubicBezTo>
                  <a:pt x="19462" y="14869"/>
                  <a:pt x="19419" y="14642"/>
                  <a:pt x="19479" y="14491"/>
                </a:cubicBezTo>
                <a:lnTo>
                  <a:pt x="19862" y="13390"/>
                </a:lnTo>
                <a:cubicBezTo>
                  <a:pt x="19910" y="13233"/>
                  <a:pt x="20082" y="13088"/>
                  <a:pt x="20244" y="13072"/>
                </a:cubicBezTo>
                <a:lnTo>
                  <a:pt x="21081" y="12978"/>
                </a:lnTo>
                <a:cubicBezTo>
                  <a:pt x="21243" y="12962"/>
                  <a:pt x="21379" y="12940"/>
                  <a:pt x="21384" y="12929"/>
                </a:cubicBezTo>
                <a:cubicBezTo>
                  <a:pt x="21384" y="12918"/>
                  <a:pt x="21404" y="12784"/>
                  <a:pt x="21431" y="12616"/>
                </a:cubicBezTo>
                <a:lnTo>
                  <a:pt x="21583" y="11072"/>
                </a:lnTo>
                <a:cubicBezTo>
                  <a:pt x="21594" y="10909"/>
                  <a:pt x="21600" y="10767"/>
                  <a:pt x="21600" y="10757"/>
                </a:cubicBezTo>
                <a:cubicBezTo>
                  <a:pt x="21584" y="10757"/>
                  <a:pt x="21460" y="10702"/>
                  <a:pt x="21303" y="10648"/>
                </a:cubicBezTo>
                <a:lnTo>
                  <a:pt x="20477" y="10345"/>
                </a:lnTo>
                <a:cubicBezTo>
                  <a:pt x="20321" y="10291"/>
                  <a:pt x="20180" y="10106"/>
                  <a:pt x="20163" y="9944"/>
                </a:cubicBezTo>
                <a:lnTo>
                  <a:pt x="20013" y="8914"/>
                </a:lnTo>
                <a:cubicBezTo>
                  <a:pt x="19981" y="8752"/>
                  <a:pt x="20067" y="8546"/>
                  <a:pt x="20202" y="8454"/>
                </a:cubicBezTo>
                <a:lnTo>
                  <a:pt x="20926" y="7966"/>
                </a:lnTo>
                <a:cubicBezTo>
                  <a:pt x="21060" y="7874"/>
                  <a:pt x="21174" y="7792"/>
                  <a:pt x="21168" y="7781"/>
                </a:cubicBezTo>
                <a:cubicBezTo>
                  <a:pt x="21168" y="7770"/>
                  <a:pt x="21119" y="7640"/>
                  <a:pt x="21065" y="7483"/>
                </a:cubicBezTo>
                <a:lnTo>
                  <a:pt x="20472" y="6000"/>
                </a:lnTo>
                <a:cubicBezTo>
                  <a:pt x="20402" y="5848"/>
                  <a:pt x="20342" y="5723"/>
                  <a:pt x="20337" y="5712"/>
                </a:cubicBezTo>
                <a:cubicBezTo>
                  <a:pt x="20332" y="5701"/>
                  <a:pt x="20197" y="5717"/>
                  <a:pt x="20035" y="5739"/>
                </a:cubicBezTo>
                <a:lnTo>
                  <a:pt x="19133" y="5858"/>
                </a:lnTo>
                <a:cubicBezTo>
                  <a:pt x="18971" y="5879"/>
                  <a:pt x="18761" y="5788"/>
                  <a:pt x="18674" y="5648"/>
                </a:cubicBezTo>
                <a:lnTo>
                  <a:pt x="18135" y="4899"/>
                </a:lnTo>
                <a:cubicBezTo>
                  <a:pt x="18032" y="4769"/>
                  <a:pt x="18017" y="4548"/>
                  <a:pt x="18093" y="4401"/>
                </a:cubicBezTo>
                <a:lnTo>
                  <a:pt x="18518" y="3609"/>
                </a:lnTo>
                <a:cubicBezTo>
                  <a:pt x="18593" y="3462"/>
                  <a:pt x="18653" y="3338"/>
                  <a:pt x="18647" y="3333"/>
                </a:cubicBezTo>
                <a:cubicBezTo>
                  <a:pt x="18642" y="3327"/>
                  <a:pt x="18540" y="3230"/>
                  <a:pt x="18422" y="3116"/>
                </a:cubicBezTo>
                <a:lnTo>
                  <a:pt x="17186" y="2044"/>
                </a:lnTo>
                <a:cubicBezTo>
                  <a:pt x="17056" y="1941"/>
                  <a:pt x="16943" y="1853"/>
                  <a:pt x="16938" y="1848"/>
                </a:cubicBezTo>
                <a:cubicBezTo>
                  <a:pt x="16932" y="1842"/>
                  <a:pt x="16813" y="1918"/>
                  <a:pt x="16683" y="2010"/>
                </a:cubicBezTo>
                <a:lnTo>
                  <a:pt x="15934" y="2547"/>
                </a:lnTo>
                <a:cubicBezTo>
                  <a:pt x="15800" y="2644"/>
                  <a:pt x="15572" y="2655"/>
                  <a:pt x="15432" y="2574"/>
                </a:cubicBezTo>
                <a:lnTo>
                  <a:pt x="14682" y="2190"/>
                </a:lnTo>
                <a:cubicBezTo>
                  <a:pt x="14531" y="2119"/>
                  <a:pt x="14411" y="1929"/>
                  <a:pt x="14417" y="1761"/>
                </a:cubicBezTo>
                <a:lnTo>
                  <a:pt x="14429" y="840"/>
                </a:lnTo>
                <a:cubicBezTo>
                  <a:pt x="14429" y="677"/>
                  <a:pt x="14428" y="537"/>
                  <a:pt x="14417" y="537"/>
                </a:cubicBezTo>
                <a:cubicBezTo>
                  <a:pt x="14411" y="531"/>
                  <a:pt x="14272" y="494"/>
                  <a:pt x="14115" y="445"/>
                </a:cubicBezTo>
                <a:lnTo>
                  <a:pt x="12508" y="54"/>
                </a:lnTo>
                <a:cubicBezTo>
                  <a:pt x="12346" y="22"/>
                  <a:pt x="12205" y="0"/>
                  <a:pt x="12200" y="0"/>
                </a:cubicBezTo>
                <a:cubicBezTo>
                  <a:pt x="12189" y="0"/>
                  <a:pt x="12125" y="120"/>
                  <a:pt x="12049" y="266"/>
                </a:cubicBezTo>
                <a:lnTo>
                  <a:pt x="11628" y="1096"/>
                </a:lnTo>
                <a:cubicBezTo>
                  <a:pt x="11552" y="1242"/>
                  <a:pt x="11358" y="1355"/>
                  <a:pt x="11196" y="1350"/>
                </a:cubicBezTo>
                <a:lnTo>
                  <a:pt x="10387" y="1350"/>
                </a:lnTo>
                <a:cubicBezTo>
                  <a:pt x="10225" y="1355"/>
                  <a:pt x="10025" y="1242"/>
                  <a:pt x="9955" y="1096"/>
                </a:cubicBezTo>
                <a:lnTo>
                  <a:pt x="9534" y="266"/>
                </a:lnTo>
                <a:cubicBezTo>
                  <a:pt x="9458" y="120"/>
                  <a:pt x="9394" y="0"/>
                  <a:pt x="9384" y="0"/>
                </a:cubicBezTo>
                <a:close/>
                <a:moveTo>
                  <a:pt x="10792" y="5820"/>
                </a:moveTo>
                <a:cubicBezTo>
                  <a:pt x="13533" y="5820"/>
                  <a:pt x="15761" y="8053"/>
                  <a:pt x="15761" y="10811"/>
                </a:cubicBezTo>
                <a:cubicBezTo>
                  <a:pt x="15761" y="13569"/>
                  <a:pt x="13533" y="15801"/>
                  <a:pt x="10792" y="15801"/>
                </a:cubicBezTo>
                <a:cubicBezTo>
                  <a:pt x="8051" y="15801"/>
                  <a:pt x="5822" y="13569"/>
                  <a:pt x="5822" y="10811"/>
                </a:cubicBezTo>
                <a:cubicBezTo>
                  <a:pt x="5822" y="8053"/>
                  <a:pt x="8045" y="5820"/>
                  <a:pt x="10792" y="5820"/>
                </a:cubicBezTo>
                <a:close/>
                <a:moveTo>
                  <a:pt x="10792" y="7592"/>
                </a:moveTo>
                <a:cubicBezTo>
                  <a:pt x="9016" y="7592"/>
                  <a:pt x="7581" y="9033"/>
                  <a:pt x="7581" y="10816"/>
                </a:cubicBezTo>
                <a:cubicBezTo>
                  <a:pt x="7581" y="12593"/>
                  <a:pt x="9016" y="14040"/>
                  <a:pt x="10792" y="14040"/>
                </a:cubicBezTo>
                <a:cubicBezTo>
                  <a:pt x="12567" y="14040"/>
                  <a:pt x="14002" y="12599"/>
                  <a:pt x="14002" y="10816"/>
                </a:cubicBezTo>
                <a:cubicBezTo>
                  <a:pt x="14002" y="9033"/>
                  <a:pt x="12567" y="7592"/>
                  <a:pt x="10792" y="7592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99" name="Text"/>
          <p:cNvSpPr txBox="1"/>
          <p:nvPr/>
        </p:nvSpPr>
        <p:spPr>
          <a:xfrm>
            <a:off x="8903122" y="4976956"/>
            <a:ext cx="481756" cy="33308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sp>
        <p:nvSpPr>
          <p:cNvPr id="100" name="Playbooks"/>
          <p:cNvSpPr txBox="1"/>
          <p:nvPr/>
        </p:nvSpPr>
        <p:spPr>
          <a:xfrm>
            <a:off x="3581079" y="6660455"/>
            <a:ext cx="2339643" cy="539438"/>
          </a:xfrm>
          <a:prstGeom prst="rect">
            <a:avLst/>
          </a:pr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500">
                <a:solidFill>
                  <a:srgbClr val="F5F5F5"/>
                </a:solidFill>
              </a:defRPr>
            </a:lvl1pPr>
          </a:lstStyle>
          <a:p>
            <a:r>
              <a:t>Playbooks</a:t>
            </a:r>
          </a:p>
        </p:txBody>
      </p:sp>
      <p:sp>
        <p:nvSpPr>
          <p:cNvPr id="101" name="Inventory"/>
          <p:cNvSpPr txBox="1"/>
          <p:nvPr/>
        </p:nvSpPr>
        <p:spPr>
          <a:xfrm>
            <a:off x="3581079" y="9136474"/>
            <a:ext cx="2339643" cy="539438"/>
          </a:xfrm>
          <a:prstGeom prst="rect">
            <a:avLst/>
          </a:pr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500">
                <a:solidFill>
                  <a:srgbClr val="F5F5F5"/>
                </a:solidFill>
              </a:defRPr>
            </a:lvl1pPr>
          </a:lstStyle>
          <a:p>
            <a:r>
              <a:t>Inventory</a:t>
            </a:r>
          </a:p>
        </p:txBody>
      </p:sp>
      <p:sp>
        <p:nvSpPr>
          <p:cNvPr id="102" name="Ansible Engine"/>
          <p:cNvSpPr txBox="1"/>
          <p:nvPr/>
        </p:nvSpPr>
        <p:spPr>
          <a:xfrm>
            <a:off x="8314019" y="8993058"/>
            <a:ext cx="1659962" cy="1108136"/>
          </a:xfrm>
          <a:prstGeom prst="rect">
            <a:avLst/>
          </a:pr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F5F5F5"/>
                </a:solidFill>
              </a:defRPr>
            </a:lvl1pPr>
          </a:lstStyle>
          <a:p>
            <a:r>
              <a:t>Ansible Engine</a:t>
            </a:r>
          </a:p>
        </p:txBody>
      </p:sp>
      <p:sp>
        <p:nvSpPr>
          <p:cNvPr id="103" name="Nodes"/>
          <p:cNvSpPr txBox="1"/>
          <p:nvPr/>
        </p:nvSpPr>
        <p:spPr>
          <a:xfrm>
            <a:off x="14451907" y="5647837"/>
            <a:ext cx="1659963" cy="539438"/>
          </a:xfrm>
          <a:prstGeom prst="rect">
            <a:avLst/>
          </a:pr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500">
                <a:solidFill>
                  <a:srgbClr val="F5F5F5"/>
                </a:solidFill>
              </a:defRPr>
            </a:lvl1pPr>
          </a:lstStyle>
          <a:p>
            <a:r>
              <a:t>Nodes</a:t>
            </a:r>
          </a:p>
        </p:txBody>
      </p:sp>
      <p:sp>
        <p:nvSpPr>
          <p:cNvPr id="104" name="Arrow 11"/>
          <p:cNvSpPr/>
          <p:nvPr/>
        </p:nvSpPr>
        <p:spPr>
          <a:xfrm>
            <a:off x="11261758" y="7144594"/>
            <a:ext cx="1438071" cy="10827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pic>
        <p:nvPicPr>
          <p:cNvPr id="105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10" y="4765489"/>
            <a:ext cx="2843572" cy="28435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009" y="7341580"/>
            <a:ext cx="2476519" cy="24765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4579" y="6617878"/>
            <a:ext cx="1961961" cy="19619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8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56163" y="6617878"/>
            <a:ext cx="1961961" cy="19619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14" name="TextBox 12"/>
          <p:cNvSpPr txBox="1"/>
          <p:nvPr/>
        </p:nvSpPr>
        <p:spPr>
          <a:xfrm>
            <a:off x="666048" y="385017"/>
            <a:ext cx="8074918" cy="1017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200"/>
              </a:lnSpc>
              <a:defRPr sz="63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GUI PORTAL (CGI):</a:t>
            </a:r>
          </a:p>
        </p:txBody>
      </p:sp>
      <p:pic>
        <p:nvPicPr>
          <p:cNvPr id="215" name="pasted-movie.heic" descr="pasted-movie.he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7991" y="0"/>
            <a:ext cx="6855322" cy="1028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Freeform 17" descr="Freeform 17"/>
          <p:cNvPicPr>
            <a:picLocks/>
          </p:cNvPicPr>
          <p:nvPr/>
        </p:nvPicPr>
        <p:blipFill>
          <a:blip r:embed="rId4">
            <a:alphaModFix amt="39224"/>
          </a:blip>
          <a:stretch>
            <a:fillRect/>
          </a:stretch>
        </p:blipFill>
        <p:spPr>
          <a:xfrm>
            <a:off x="724713" y="1632223"/>
            <a:ext cx="7792008" cy="7962099"/>
          </a:xfrm>
          <a:prstGeom prst="rect">
            <a:avLst/>
          </a:prstGeom>
          <a:effectLst>
            <a:outerShdw blurRad="381000" dist="114300" rotWithShape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>
            <a:normAutofit/>
          </a:bodyPr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19" name="TextBox 12"/>
          <p:cNvSpPr txBox="1"/>
          <p:nvPr/>
        </p:nvSpPr>
        <p:spPr>
          <a:xfrm>
            <a:off x="666048" y="385017"/>
            <a:ext cx="8074918" cy="1017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200"/>
              </a:lnSpc>
              <a:defRPr sz="63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OS Patching PB:</a:t>
            </a:r>
          </a:p>
        </p:txBody>
      </p:sp>
      <p:pic>
        <p:nvPicPr>
          <p:cNvPr id="220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159" y="79986"/>
            <a:ext cx="6920686" cy="103810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Freeform 17" descr="Freeform 17"/>
          <p:cNvPicPr>
            <a:picLocks/>
          </p:cNvPicPr>
          <p:nvPr/>
        </p:nvPicPr>
        <p:blipFill>
          <a:blip r:embed="rId4">
            <a:alphaModFix amt="39224"/>
          </a:blip>
          <a:stretch>
            <a:fillRect/>
          </a:stretch>
        </p:blipFill>
        <p:spPr>
          <a:xfrm>
            <a:off x="983750" y="1515656"/>
            <a:ext cx="7792008" cy="7962100"/>
          </a:xfrm>
          <a:prstGeom prst="rect">
            <a:avLst/>
          </a:prstGeom>
          <a:effectLst>
            <a:outerShdw blurRad="381000" dist="114300" rotWithShape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24" name="TextBox 3"/>
          <p:cNvSpPr txBox="1"/>
          <p:nvPr/>
        </p:nvSpPr>
        <p:spPr>
          <a:xfrm>
            <a:off x="1926061" y="4202526"/>
            <a:ext cx="9536272" cy="1389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11200"/>
              </a:lnSpc>
              <a:defRPr sz="86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Thank You</a:t>
            </a:r>
          </a:p>
        </p:txBody>
      </p:sp>
      <p:sp>
        <p:nvSpPr>
          <p:cNvPr id="225" name="Group 12"/>
          <p:cNvSpPr/>
          <p:nvPr/>
        </p:nvSpPr>
        <p:spPr>
          <a:xfrm>
            <a:off x="9945277" y="1385144"/>
            <a:ext cx="7308811" cy="730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8" y="21600"/>
                </a:moveTo>
                <a:cubicBezTo>
                  <a:pt x="4846" y="21600"/>
                  <a:pt x="0" y="16754"/>
                  <a:pt x="0" y="10798"/>
                </a:cubicBezTo>
                <a:cubicBezTo>
                  <a:pt x="0" y="4843"/>
                  <a:pt x="4846" y="0"/>
                  <a:pt x="10798" y="0"/>
                </a:cubicBezTo>
                <a:cubicBezTo>
                  <a:pt x="16751" y="0"/>
                  <a:pt x="21600" y="4846"/>
                  <a:pt x="21600" y="10798"/>
                </a:cubicBezTo>
                <a:cubicBezTo>
                  <a:pt x="21600" y="16751"/>
                  <a:pt x="16754" y="21600"/>
                  <a:pt x="10798" y="21600"/>
                </a:cubicBezTo>
                <a:close/>
                <a:moveTo>
                  <a:pt x="10798" y="46"/>
                </a:moveTo>
                <a:cubicBezTo>
                  <a:pt x="4871" y="46"/>
                  <a:pt x="46" y="4871"/>
                  <a:pt x="46" y="10798"/>
                </a:cubicBezTo>
                <a:cubicBezTo>
                  <a:pt x="46" y="16726"/>
                  <a:pt x="4871" y="21551"/>
                  <a:pt x="10798" y="21551"/>
                </a:cubicBezTo>
                <a:cubicBezTo>
                  <a:pt x="16726" y="21551"/>
                  <a:pt x="21551" y="16726"/>
                  <a:pt x="21551" y="10798"/>
                </a:cubicBezTo>
                <a:cubicBezTo>
                  <a:pt x="21551" y="4871"/>
                  <a:pt x="16729" y="46"/>
                  <a:pt x="10798" y="46"/>
                </a:cubicBezTo>
                <a:close/>
                <a:moveTo>
                  <a:pt x="10798" y="21261"/>
                </a:moveTo>
                <a:cubicBezTo>
                  <a:pt x="5031" y="21261"/>
                  <a:pt x="339" y="16569"/>
                  <a:pt x="339" y="10798"/>
                </a:cubicBezTo>
                <a:cubicBezTo>
                  <a:pt x="339" y="5028"/>
                  <a:pt x="5031" y="339"/>
                  <a:pt x="10798" y="339"/>
                </a:cubicBezTo>
                <a:cubicBezTo>
                  <a:pt x="16566" y="339"/>
                  <a:pt x="21261" y="5031"/>
                  <a:pt x="21261" y="10798"/>
                </a:cubicBezTo>
                <a:cubicBezTo>
                  <a:pt x="21261" y="16566"/>
                  <a:pt x="16569" y="21261"/>
                  <a:pt x="10798" y="21261"/>
                </a:cubicBezTo>
                <a:close/>
                <a:moveTo>
                  <a:pt x="10798" y="385"/>
                </a:moveTo>
                <a:cubicBezTo>
                  <a:pt x="5056" y="385"/>
                  <a:pt x="385" y="5056"/>
                  <a:pt x="385" y="10798"/>
                </a:cubicBezTo>
                <a:cubicBezTo>
                  <a:pt x="385" y="16541"/>
                  <a:pt x="5056" y="21212"/>
                  <a:pt x="10798" y="21212"/>
                </a:cubicBezTo>
                <a:cubicBezTo>
                  <a:pt x="16541" y="21212"/>
                  <a:pt x="21212" y="16541"/>
                  <a:pt x="21212" y="10798"/>
                </a:cubicBezTo>
                <a:cubicBezTo>
                  <a:pt x="21212" y="5056"/>
                  <a:pt x="16544" y="385"/>
                  <a:pt x="10798" y="385"/>
                </a:cubicBezTo>
                <a:close/>
              </a:path>
            </a:pathLst>
          </a:cu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11" name="TextBox 3"/>
          <p:cNvSpPr txBox="1"/>
          <p:nvPr/>
        </p:nvSpPr>
        <p:spPr>
          <a:xfrm>
            <a:off x="1010291" y="864732"/>
            <a:ext cx="6674308" cy="2170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500"/>
              </a:lnSpc>
              <a:defRPr sz="78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Table of Content</a:t>
            </a:r>
          </a:p>
        </p:txBody>
      </p:sp>
      <p:grpSp>
        <p:nvGrpSpPr>
          <p:cNvPr id="114" name="Group 6"/>
          <p:cNvGrpSpPr/>
          <p:nvPr/>
        </p:nvGrpSpPr>
        <p:grpSpPr>
          <a:xfrm>
            <a:off x="293018" y="3407862"/>
            <a:ext cx="751066" cy="5081200"/>
            <a:chOff x="0" y="0"/>
            <a:chExt cx="751064" cy="5081198"/>
          </a:xfrm>
        </p:grpSpPr>
        <p:sp>
          <p:nvSpPr>
            <p:cNvPr id="112" name="Freeform 7"/>
            <p:cNvSpPr/>
            <p:nvPr/>
          </p:nvSpPr>
          <p:spPr>
            <a:xfrm>
              <a:off x="-1" y="0"/>
              <a:ext cx="751066" cy="4461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3664" y="0"/>
                    <a:pt x="16411" y="146"/>
                    <a:pt x="18437" y="405"/>
                  </a:cubicBezTo>
                  <a:cubicBezTo>
                    <a:pt x="20462" y="664"/>
                    <a:pt x="21600" y="1015"/>
                    <a:pt x="21600" y="1381"/>
                  </a:cubicBezTo>
                  <a:lnTo>
                    <a:pt x="21600" y="20219"/>
                  </a:lnTo>
                  <a:cubicBezTo>
                    <a:pt x="21600" y="20982"/>
                    <a:pt x="16765" y="21600"/>
                    <a:pt x="10800" y="21600"/>
                  </a:cubicBezTo>
                  <a:cubicBezTo>
                    <a:pt x="4835" y="21600"/>
                    <a:pt x="0" y="20982"/>
                    <a:pt x="0" y="20219"/>
                  </a:cubicBezTo>
                  <a:lnTo>
                    <a:pt x="0" y="1381"/>
                  </a:lnTo>
                  <a:cubicBezTo>
                    <a:pt x="0" y="618"/>
                    <a:pt x="4835" y="0"/>
                    <a:pt x="108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13" name="TextBox 8"/>
            <p:cNvSpPr txBox="1"/>
            <p:nvPr/>
          </p:nvSpPr>
          <p:spPr>
            <a:xfrm>
              <a:off x="-1" y="409114"/>
              <a:ext cx="751066" cy="46720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1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2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3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4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5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r>
                <a:t>6</a:t>
              </a:r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  <a:p>
              <a:pPr algn="ctr">
                <a:lnSpc>
                  <a:spcPts val="2800"/>
                </a:lnSpc>
                <a:defRPr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pPr>
              <a:endParaRPr/>
            </a:p>
          </p:txBody>
        </p:sp>
      </p:grpSp>
      <p:sp>
        <p:nvSpPr>
          <p:cNvPr id="115" name="TextBox 9"/>
          <p:cNvSpPr txBox="1"/>
          <p:nvPr/>
        </p:nvSpPr>
        <p:spPr>
          <a:xfrm>
            <a:off x="1197319" y="3812987"/>
            <a:ext cx="5761793" cy="3928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Health-Check Playbook.</a:t>
            </a:r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endParaRPr/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Manage-Element Playbook.</a:t>
            </a:r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endParaRPr/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Health + ME (Merged) Playbook.</a:t>
            </a:r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endParaRPr/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Service-Manage Playbook.</a:t>
            </a:r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endParaRPr/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GUI Portal (CGI)</a:t>
            </a:r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endParaRPr/>
          </a:p>
          <a:p>
            <a:pPr>
              <a:lnSpc>
                <a:spcPts val="2800"/>
              </a:lnSpc>
              <a:defRPr sz="3000" spc="4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OS Patching Playbook.</a:t>
            </a:r>
          </a:p>
        </p:txBody>
      </p:sp>
      <p:pic>
        <p:nvPicPr>
          <p:cNvPr id="116" name="ansible_playbook_snippet.svg" descr="ansible_playbook_snippet.sv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352" y="2323603"/>
            <a:ext cx="10094091" cy="5872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19" name="TextBox 3"/>
          <p:cNvSpPr txBox="1"/>
          <p:nvPr/>
        </p:nvSpPr>
        <p:spPr>
          <a:xfrm>
            <a:off x="36998" y="26114"/>
            <a:ext cx="17874273" cy="918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400"/>
              </a:lnSpc>
              <a:defRPr sz="57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Health-Check Playbook For Cisco &amp; Nokia PCF Nodes:</a:t>
            </a:r>
          </a:p>
        </p:txBody>
      </p:sp>
      <p:sp>
        <p:nvSpPr>
          <p:cNvPr id="120" name="Freeform 5"/>
          <p:cNvSpPr/>
          <p:nvPr/>
        </p:nvSpPr>
        <p:spPr>
          <a:xfrm>
            <a:off x="12576936" y="3635820"/>
            <a:ext cx="4904892" cy="3015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7" y="0"/>
                </a:moveTo>
                <a:lnTo>
                  <a:pt x="21313" y="0"/>
                </a:lnTo>
                <a:cubicBezTo>
                  <a:pt x="21389" y="0"/>
                  <a:pt x="21462" y="49"/>
                  <a:pt x="21516" y="137"/>
                </a:cubicBezTo>
                <a:cubicBezTo>
                  <a:pt x="21570" y="224"/>
                  <a:pt x="21600" y="343"/>
                  <a:pt x="21600" y="467"/>
                </a:cubicBezTo>
                <a:lnTo>
                  <a:pt x="21600" y="21133"/>
                </a:lnTo>
                <a:cubicBezTo>
                  <a:pt x="21600" y="21391"/>
                  <a:pt x="21472" y="21600"/>
                  <a:pt x="21313" y="21600"/>
                </a:cubicBezTo>
                <a:lnTo>
                  <a:pt x="287" y="21600"/>
                </a:lnTo>
                <a:cubicBezTo>
                  <a:pt x="128" y="21600"/>
                  <a:pt x="0" y="21391"/>
                  <a:pt x="0" y="21133"/>
                </a:cubicBezTo>
                <a:lnTo>
                  <a:pt x="0" y="467"/>
                </a:lnTo>
                <a:cubicBezTo>
                  <a:pt x="0" y="209"/>
                  <a:pt x="128" y="0"/>
                  <a:pt x="287" y="0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1" name="Freeform 7"/>
          <p:cNvSpPr/>
          <p:nvPr/>
        </p:nvSpPr>
        <p:spPr>
          <a:xfrm>
            <a:off x="6444173" y="3085570"/>
            <a:ext cx="4904892" cy="3015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7" y="0"/>
                </a:moveTo>
                <a:lnTo>
                  <a:pt x="21313" y="0"/>
                </a:lnTo>
                <a:cubicBezTo>
                  <a:pt x="21389" y="0"/>
                  <a:pt x="21462" y="49"/>
                  <a:pt x="21516" y="137"/>
                </a:cubicBezTo>
                <a:cubicBezTo>
                  <a:pt x="21570" y="224"/>
                  <a:pt x="21600" y="343"/>
                  <a:pt x="21600" y="467"/>
                </a:cubicBezTo>
                <a:lnTo>
                  <a:pt x="21600" y="21133"/>
                </a:lnTo>
                <a:cubicBezTo>
                  <a:pt x="21600" y="21391"/>
                  <a:pt x="21472" y="21600"/>
                  <a:pt x="21313" y="21600"/>
                </a:cubicBezTo>
                <a:lnTo>
                  <a:pt x="287" y="21600"/>
                </a:lnTo>
                <a:cubicBezTo>
                  <a:pt x="128" y="21600"/>
                  <a:pt x="0" y="21391"/>
                  <a:pt x="0" y="21133"/>
                </a:cubicBezTo>
                <a:lnTo>
                  <a:pt x="0" y="467"/>
                </a:lnTo>
                <a:cubicBezTo>
                  <a:pt x="0" y="209"/>
                  <a:pt x="128" y="0"/>
                  <a:pt x="287" y="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2" name="Freeform 9"/>
          <p:cNvSpPr/>
          <p:nvPr/>
        </p:nvSpPr>
        <p:spPr>
          <a:xfrm>
            <a:off x="533936" y="2279139"/>
            <a:ext cx="4904892" cy="3015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7" y="0"/>
                </a:moveTo>
                <a:lnTo>
                  <a:pt x="21313" y="0"/>
                </a:lnTo>
                <a:cubicBezTo>
                  <a:pt x="21389" y="0"/>
                  <a:pt x="21462" y="49"/>
                  <a:pt x="21516" y="137"/>
                </a:cubicBezTo>
                <a:cubicBezTo>
                  <a:pt x="21570" y="224"/>
                  <a:pt x="21600" y="343"/>
                  <a:pt x="21600" y="467"/>
                </a:cubicBezTo>
                <a:lnTo>
                  <a:pt x="21600" y="21133"/>
                </a:lnTo>
                <a:cubicBezTo>
                  <a:pt x="21600" y="21391"/>
                  <a:pt x="21472" y="21600"/>
                  <a:pt x="21313" y="21600"/>
                </a:cubicBezTo>
                <a:lnTo>
                  <a:pt x="287" y="21600"/>
                </a:lnTo>
                <a:cubicBezTo>
                  <a:pt x="128" y="21600"/>
                  <a:pt x="0" y="21391"/>
                  <a:pt x="0" y="21133"/>
                </a:cubicBezTo>
                <a:lnTo>
                  <a:pt x="0" y="467"/>
                </a:lnTo>
                <a:cubicBezTo>
                  <a:pt x="0" y="209"/>
                  <a:pt x="128" y="0"/>
                  <a:pt x="287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3" name="Freeform 11"/>
          <p:cNvSpPr/>
          <p:nvPr/>
        </p:nvSpPr>
        <p:spPr>
          <a:xfrm>
            <a:off x="12919783" y="6347608"/>
            <a:ext cx="4421738" cy="2977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4" name="Freeform 14"/>
          <p:cNvSpPr/>
          <p:nvPr/>
        </p:nvSpPr>
        <p:spPr>
          <a:xfrm>
            <a:off x="6742080" y="5570498"/>
            <a:ext cx="4421739" cy="27596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5" name="Freeform 17"/>
          <p:cNvSpPr/>
          <p:nvPr/>
        </p:nvSpPr>
        <p:spPr>
          <a:xfrm>
            <a:off x="775513" y="4560254"/>
            <a:ext cx="4421738" cy="33295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26" name="TextBox 19"/>
          <p:cNvSpPr txBox="1"/>
          <p:nvPr/>
        </p:nvSpPr>
        <p:spPr>
          <a:xfrm>
            <a:off x="13111867" y="6622691"/>
            <a:ext cx="4037569" cy="2427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Saves time by reducing manual checks from hours to minutes.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Ensures consistent and accurate results.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Reduce human error and operational efforts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Provides centralized, automated reports for quick decisions.</a:t>
            </a:r>
          </a:p>
        </p:txBody>
      </p:sp>
      <p:sp>
        <p:nvSpPr>
          <p:cNvPr id="127" name="TextBox 20"/>
          <p:cNvSpPr txBox="1"/>
          <p:nvPr/>
        </p:nvSpPr>
        <p:spPr>
          <a:xfrm>
            <a:off x="6877834" y="5736775"/>
            <a:ext cx="4037569" cy="2427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Automate OS health checks and ensure system stability.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Continuously monitoring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CPU, Disk, Memory &amp; NIC.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Validate NTP sync.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Detect failed services.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Provide HTML report with email alerts. </a:t>
            </a:r>
          </a:p>
        </p:txBody>
      </p:sp>
      <p:sp>
        <p:nvSpPr>
          <p:cNvPr id="128" name="TextBox 21"/>
          <p:cNvSpPr txBox="1"/>
          <p:nvPr/>
        </p:nvSpPr>
        <p:spPr>
          <a:xfrm>
            <a:off x="967598" y="5010220"/>
            <a:ext cx="4037569" cy="2731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Manual OS resource utilization checks. 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Time Consuming error-prone.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NTP sync validation requires manual intervention and risking time.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Detecting failed services was inconsistent.</a:t>
            </a:r>
          </a:p>
          <a:p>
            <a:pPr marL="170447" indent="-170447" algn="just">
              <a:lnSpc>
                <a:spcPts val="2400"/>
              </a:lnSpc>
              <a:buSzPct val="100000"/>
              <a:buChar char="•"/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Running checks across multiple severs led to operational delay</a:t>
            </a:r>
          </a:p>
        </p:txBody>
      </p:sp>
      <p:sp>
        <p:nvSpPr>
          <p:cNvPr id="129" name="Freeform 17"/>
          <p:cNvSpPr/>
          <p:nvPr/>
        </p:nvSpPr>
        <p:spPr>
          <a:xfrm>
            <a:off x="1241451" y="1514518"/>
            <a:ext cx="2945886" cy="602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>
              <a:defRPr sz="3000">
                <a:solidFill>
                  <a:srgbClr val="F7F7F7"/>
                </a:solidFill>
              </a:defRPr>
            </a:lvl1pPr>
          </a:lstStyle>
          <a:p>
            <a:r>
              <a:t>Challenges</a:t>
            </a:r>
          </a:p>
        </p:txBody>
      </p:sp>
      <p:sp>
        <p:nvSpPr>
          <p:cNvPr id="130" name="Freeform 17"/>
          <p:cNvSpPr/>
          <p:nvPr/>
        </p:nvSpPr>
        <p:spPr>
          <a:xfrm>
            <a:off x="7206845" y="2223886"/>
            <a:ext cx="2945886" cy="602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>
              <a:defRPr sz="3000">
                <a:solidFill>
                  <a:srgbClr val="F7F7F7"/>
                </a:solidFill>
              </a:defRPr>
            </a:lvl1pPr>
          </a:lstStyle>
          <a:p>
            <a:r>
              <a:t>Purpose</a:t>
            </a:r>
          </a:p>
        </p:txBody>
      </p:sp>
      <p:sp>
        <p:nvSpPr>
          <p:cNvPr id="131" name="Freeform 17"/>
          <p:cNvSpPr/>
          <p:nvPr/>
        </p:nvSpPr>
        <p:spPr>
          <a:xfrm>
            <a:off x="13333912" y="2832622"/>
            <a:ext cx="2945886" cy="602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2" y="0"/>
                </a:moveTo>
                <a:lnTo>
                  <a:pt x="21108" y="0"/>
                </a:lnTo>
                <a:cubicBezTo>
                  <a:pt x="21380" y="0"/>
                  <a:pt x="21600" y="456"/>
                  <a:pt x="21600" y="1017"/>
                </a:cubicBezTo>
                <a:lnTo>
                  <a:pt x="21600" y="20583"/>
                </a:lnTo>
                <a:cubicBezTo>
                  <a:pt x="21600" y="21144"/>
                  <a:pt x="21380" y="21600"/>
                  <a:pt x="21108" y="21600"/>
                </a:cubicBezTo>
                <a:lnTo>
                  <a:pt x="492" y="21600"/>
                </a:lnTo>
                <a:cubicBezTo>
                  <a:pt x="220" y="21600"/>
                  <a:pt x="0" y="21144"/>
                  <a:pt x="0" y="20583"/>
                </a:cubicBezTo>
                <a:lnTo>
                  <a:pt x="0" y="1017"/>
                </a:lnTo>
                <a:cubicBezTo>
                  <a:pt x="0" y="456"/>
                  <a:pt x="220" y="0"/>
                  <a:pt x="492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algn="ctr">
              <a:defRPr sz="3000">
                <a:solidFill>
                  <a:srgbClr val="F7F7F7"/>
                </a:solidFill>
              </a:defRPr>
            </a:lvl1pPr>
          </a:lstStyle>
          <a:p>
            <a:r>
              <a:t>Results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grpSp>
        <p:nvGrpSpPr>
          <p:cNvPr id="136" name="Group 3"/>
          <p:cNvGrpSpPr/>
          <p:nvPr/>
        </p:nvGrpSpPr>
        <p:grpSpPr>
          <a:xfrm>
            <a:off x="1229588" y="3111803"/>
            <a:ext cx="571982" cy="571982"/>
            <a:chOff x="0" y="0"/>
            <a:chExt cx="571980" cy="571980"/>
          </a:xfrm>
        </p:grpSpPr>
        <p:sp>
          <p:nvSpPr>
            <p:cNvPr id="134" name="Freeform 4"/>
            <p:cNvSpPr/>
            <p:nvPr/>
          </p:nvSpPr>
          <p:spPr>
            <a:xfrm>
              <a:off x="0" y="0"/>
              <a:ext cx="571981" cy="571981"/>
            </a:xfrm>
            <a:prstGeom prst="ellipse">
              <a:avLst/>
            </a:pr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35" name="TextBox 5"/>
            <p:cNvSpPr txBox="1"/>
            <p:nvPr/>
          </p:nvSpPr>
          <p:spPr>
            <a:xfrm>
              <a:off x="53623" y="104593"/>
              <a:ext cx="464735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139" name="Group 6"/>
          <p:cNvGrpSpPr/>
          <p:nvPr/>
        </p:nvGrpSpPr>
        <p:grpSpPr>
          <a:xfrm>
            <a:off x="1229588" y="4628205"/>
            <a:ext cx="571982" cy="571982"/>
            <a:chOff x="0" y="0"/>
            <a:chExt cx="571980" cy="571980"/>
          </a:xfrm>
        </p:grpSpPr>
        <p:sp>
          <p:nvSpPr>
            <p:cNvPr id="137" name="Freeform 7"/>
            <p:cNvSpPr/>
            <p:nvPr/>
          </p:nvSpPr>
          <p:spPr>
            <a:xfrm>
              <a:off x="0" y="0"/>
              <a:ext cx="571981" cy="571981"/>
            </a:xfrm>
            <a:prstGeom prst="ellipse">
              <a:avLst/>
            </a:pr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38" name="TextBox 8"/>
            <p:cNvSpPr txBox="1"/>
            <p:nvPr/>
          </p:nvSpPr>
          <p:spPr>
            <a:xfrm>
              <a:off x="53623" y="104593"/>
              <a:ext cx="464735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142" name="Group 9"/>
          <p:cNvGrpSpPr/>
          <p:nvPr/>
        </p:nvGrpSpPr>
        <p:grpSpPr>
          <a:xfrm>
            <a:off x="1229588" y="6197467"/>
            <a:ext cx="571982" cy="571982"/>
            <a:chOff x="0" y="0"/>
            <a:chExt cx="571980" cy="571980"/>
          </a:xfrm>
        </p:grpSpPr>
        <p:sp>
          <p:nvSpPr>
            <p:cNvPr id="140" name="Freeform 10"/>
            <p:cNvSpPr/>
            <p:nvPr/>
          </p:nvSpPr>
          <p:spPr>
            <a:xfrm>
              <a:off x="0" y="0"/>
              <a:ext cx="571981" cy="571981"/>
            </a:xfrm>
            <a:prstGeom prst="ellipse">
              <a:avLst/>
            </a:pr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41" name="TextBox 11"/>
            <p:cNvSpPr txBox="1"/>
            <p:nvPr/>
          </p:nvSpPr>
          <p:spPr>
            <a:xfrm>
              <a:off x="53623" y="104593"/>
              <a:ext cx="464735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145" name="Group 12"/>
          <p:cNvGrpSpPr/>
          <p:nvPr/>
        </p:nvGrpSpPr>
        <p:grpSpPr>
          <a:xfrm>
            <a:off x="1229588" y="7814354"/>
            <a:ext cx="571982" cy="571982"/>
            <a:chOff x="0" y="0"/>
            <a:chExt cx="571980" cy="571980"/>
          </a:xfrm>
        </p:grpSpPr>
        <p:sp>
          <p:nvSpPr>
            <p:cNvPr id="143" name="Freeform 13"/>
            <p:cNvSpPr/>
            <p:nvPr/>
          </p:nvSpPr>
          <p:spPr>
            <a:xfrm>
              <a:off x="0" y="0"/>
              <a:ext cx="571981" cy="571981"/>
            </a:xfrm>
            <a:prstGeom prst="ellipse">
              <a:avLst/>
            </a:pr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44" name="TextBox 14"/>
            <p:cNvSpPr txBox="1"/>
            <p:nvPr/>
          </p:nvSpPr>
          <p:spPr>
            <a:xfrm>
              <a:off x="53623" y="104593"/>
              <a:ext cx="464735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146" name="TextBox 16"/>
          <p:cNvSpPr txBox="1"/>
          <p:nvPr/>
        </p:nvSpPr>
        <p:spPr>
          <a:xfrm>
            <a:off x="413622" y="1348855"/>
            <a:ext cx="10387046" cy="1389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11200"/>
              </a:lnSpc>
              <a:defRPr sz="86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Health-Check Report</a:t>
            </a:r>
          </a:p>
        </p:txBody>
      </p:sp>
      <p:sp>
        <p:nvSpPr>
          <p:cNvPr id="147" name="TextBox 17"/>
          <p:cNvSpPr txBox="1"/>
          <p:nvPr/>
        </p:nvSpPr>
        <p:spPr>
          <a:xfrm>
            <a:off x="2032182" y="3087746"/>
            <a:ext cx="8053373" cy="772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200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HTML health report. Reports are auto-emailed after each run. Open email to view full details.</a:t>
            </a:r>
          </a:p>
        </p:txBody>
      </p:sp>
      <p:sp>
        <p:nvSpPr>
          <p:cNvPr id="148" name="TextBox 18"/>
          <p:cNvSpPr txBox="1"/>
          <p:nvPr/>
        </p:nvSpPr>
        <p:spPr>
          <a:xfrm>
            <a:off x="2032182" y="4604148"/>
            <a:ext cx="8053373" cy="772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200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View a live status of a server’s current health, including NIC,CPU,DISK &amp; MEMORY Usage.</a:t>
            </a:r>
          </a:p>
        </p:txBody>
      </p:sp>
      <p:sp>
        <p:nvSpPr>
          <p:cNvPr id="149" name="TextBox 19"/>
          <p:cNvSpPr txBox="1"/>
          <p:nvPr/>
        </p:nvSpPr>
        <p:spPr>
          <a:xfrm>
            <a:off x="2032182" y="6173411"/>
            <a:ext cx="8053373" cy="772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200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Visual report showing which services are active or failing across monitored servers.</a:t>
            </a:r>
          </a:p>
        </p:txBody>
      </p:sp>
      <p:sp>
        <p:nvSpPr>
          <p:cNvPr id="150" name="TextBox 20"/>
          <p:cNvSpPr txBox="1"/>
          <p:nvPr/>
        </p:nvSpPr>
        <p:spPr>
          <a:xfrm>
            <a:off x="2032182" y="7790297"/>
            <a:ext cx="8053373" cy="379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100"/>
              </a:lnSpc>
              <a:defRPr sz="2200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Centralized single pane to see full details.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reeform 2"/>
          <p:cNvSpPr/>
          <p:nvPr/>
        </p:nvSpPr>
        <p:spPr>
          <a:xfrm flipH="1">
            <a:off x="0" y="-1"/>
            <a:ext cx="18288001" cy="10287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53" name="TextBox 3"/>
          <p:cNvSpPr txBox="1"/>
          <p:nvPr/>
        </p:nvSpPr>
        <p:spPr>
          <a:xfrm>
            <a:off x="2715061" y="1822585"/>
            <a:ext cx="12857878" cy="980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900"/>
              </a:lnSpc>
              <a:defRPr sz="61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Managed Element Playbook</a:t>
            </a:r>
          </a:p>
        </p:txBody>
      </p:sp>
      <p:sp>
        <p:nvSpPr>
          <p:cNvPr id="154" name="TextBox 4"/>
          <p:cNvSpPr txBox="1"/>
          <p:nvPr/>
        </p:nvSpPr>
        <p:spPr>
          <a:xfrm>
            <a:off x="1594846" y="2792678"/>
            <a:ext cx="16207866" cy="765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just">
              <a:defRPr sz="2600">
                <a:solidFill>
                  <a:srgbClr val="FFFFFF"/>
                </a:solidFill>
              </a:defRPr>
            </a:lvl1pPr>
          </a:lstStyle>
          <a:p>
            <a:r>
              <a:t>“Converted hardcoded bash scripts into a dynamic playbook for automated multi-container application, namespace, and pod status checks in Kubernetes.”</a:t>
            </a:r>
          </a:p>
        </p:txBody>
      </p:sp>
      <p:sp>
        <p:nvSpPr>
          <p:cNvPr id="155" name="TextBox 6"/>
          <p:cNvSpPr txBox="1"/>
          <p:nvPr/>
        </p:nvSpPr>
        <p:spPr>
          <a:xfrm>
            <a:off x="307281" y="5967120"/>
            <a:ext cx="3764566" cy="3164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Challenges: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Legacy ME bash script.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Region,Location,Namespace hardcoded variables.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Manual execution required.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No central report location.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Bash execution is serial and slow.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Error-prone and inconsistent method.</a:t>
            </a:r>
          </a:p>
        </p:txBody>
      </p:sp>
      <p:sp>
        <p:nvSpPr>
          <p:cNvPr id="156" name="TextBox 7"/>
          <p:cNvSpPr txBox="1"/>
          <p:nvPr/>
        </p:nvSpPr>
        <p:spPr>
          <a:xfrm>
            <a:off x="7381493" y="6027758"/>
            <a:ext cx="3764566" cy="2846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dirty="0"/>
              <a:t>Purpose: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Built </a:t>
            </a:r>
            <a:r>
              <a:rPr lang="en-US" spc="-150" dirty="0"/>
              <a:t>a new </a:t>
            </a:r>
            <a:r>
              <a:rPr lang="en-US" dirty="0"/>
              <a:t>dynamic playbook from scratch.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Eliminate hardcoded variables.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Single playbook can run on any region and location.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Central location for report.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Visualized report.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Cover all checks.</a:t>
            </a:r>
            <a:endParaRPr dirty="0"/>
          </a:p>
        </p:txBody>
      </p:sp>
      <p:sp>
        <p:nvSpPr>
          <p:cNvPr id="157" name="TextBox 8"/>
          <p:cNvSpPr txBox="1"/>
          <p:nvPr/>
        </p:nvSpPr>
        <p:spPr>
          <a:xfrm>
            <a:off x="13924680" y="5807577"/>
            <a:ext cx="3764566" cy="348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dirty="0"/>
              <a:t>Results: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dirty="0"/>
              <a:t>Deliver faster insight.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dirty="0"/>
              <a:t>Saved engineer operations.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dirty="0"/>
              <a:t>Consistent result.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Comprehensive coverage: OS, Kubernetes Namespace, Pods, Apps.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Checks app status in a blink of eyes.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rPr lang="en-US" dirty="0"/>
              <a:t>Automated monitoring pods health and status.</a:t>
            </a:r>
          </a:p>
        </p:txBody>
      </p:sp>
      <p:pic>
        <p:nvPicPr>
          <p:cNvPr id="158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34" y="4002257"/>
            <a:ext cx="1905601" cy="190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959" y="3741049"/>
            <a:ext cx="2246690" cy="22466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06074" y="3900472"/>
            <a:ext cx="1776722" cy="17767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63" name="TextBox 12"/>
          <p:cNvSpPr txBox="1"/>
          <p:nvPr/>
        </p:nvSpPr>
        <p:spPr>
          <a:xfrm>
            <a:off x="666048" y="385017"/>
            <a:ext cx="8074918" cy="1017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200"/>
              </a:lnSpc>
              <a:defRPr sz="63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rPr dirty="0"/>
              <a:t>ME HTML REPORT: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66" name="TextBox 3"/>
          <p:cNvSpPr txBox="1"/>
          <p:nvPr/>
        </p:nvSpPr>
        <p:spPr>
          <a:xfrm>
            <a:off x="1028700" y="1524900"/>
            <a:ext cx="11083409" cy="1389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11200"/>
              </a:lnSpc>
              <a:defRPr sz="86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ME+Health-Check PB</a:t>
            </a:r>
          </a:p>
        </p:txBody>
      </p:sp>
      <p:sp>
        <p:nvSpPr>
          <p:cNvPr id="167" name="TextBox 4"/>
          <p:cNvSpPr txBox="1"/>
          <p:nvPr/>
        </p:nvSpPr>
        <p:spPr>
          <a:xfrm>
            <a:off x="1028700" y="2975677"/>
            <a:ext cx="14809179" cy="1019325"/>
          </a:xfrm>
          <a:prstGeom prst="rect">
            <a:avLst/>
          </a:prstGeom>
          <a:gradFill>
            <a:gsLst>
              <a:gs pos="0">
                <a:srgbClr val="10A5FF"/>
              </a:gs>
              <a:gs pos="100000">
                <a:srgbClr val="041E4E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7000" tIns="127000" rIns="127000" bIns="127000" anchor="ctr">
            <a:spAutoFit/>
          </a:bodyPr>
          <a:lstStyle>
            <a:lvl1pPr algn="just">
              <a:defRPr sz="2600">
                <a:solidFill>
                  <a:srgbClr val="F7F7F7"/>
                </a:solidFill>
              </a:defRPr>
            </a:lvl1pPr>
          </a:lstStyle>
          <a:p>
            <a:r>
              <a:t>“Merged OS health checks and ME playbook into a single solution that generates one consolidated HTML report for server and Kubernetes application health.”</a:t>
            </a:r>
          </a:p>
        </p:txBody>
      </p:sp>
      <p:grpSp>
        <p:nvGrpSpPr>
          <p:cNvPr id="171" name="Group 5"/>
          <p:cNvGrpSpPr/>
          <p:nvPr/>
        </p:nvGrpSpPr>
        <p:grpSpPr>
          <a:xfrm>
            <a:off x="13359132" y="4995684"/>
            <a:ext cx="3561111" cy="3545256"/>
            <a:chOff x="0" y="0"/>
            <a:chExt cx="3561110" cy="3545255"/>
          </a:xfrm>
        </p:grpSpPr>
        <p:sp>
          <p:nvSpPr>
            <p:cNvPr id="168" name="Freeform 6"/>
            <p:cNvSpPr/>
            <p:nvPr/>
          </p:nvSpPr>
          <p:spPr>
            <a:xfrm>
              <a:off x="0" y="0"/>
              <a:ext cx="3561111" cy="354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69" name="Freeform 7"/>
            <p:cNvSpPr/>
            <p:nvPr/>
          </p:nvSpPr>
          <p:spPr>
            <a:xfrm>
              <a:off x="48084" y="47870"/>
              <a:ext cx="3464942" cy="344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pic>
          <p:nvPicPr>
            <p:cNvPr id="170" name="pasted-movie.png" descr="pasted-movie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594" y="658212"/>
              <a:ext cx="2228831" cy="22288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4" name="Group 9"/>
          <p:cNvGrpSpPr/>
          <p:nvPr/>
        </p:nvGrpSpPr>
        <p:grpSpPr>
          <a:xfrm>
            <a:off x="5134363" y="4995684"/>
            <a:ext cx="3561112" cy="3545256"/>
            <a:chOff x="0" y="0"/>
            <a:chExt cx="3561110" cy="3545255"/>
          </a:xfrm>
        </p:grpSpPr>
        <p:sp>
          <p:nvSpPr>
            <p:cNvPr id="172" name="Freeform 10"/>
            <p:cNvSpPr/>
            <p:nvPr/>
          </p:nvSpPr>
          <p:spPr>
            <a:xfrm>
              <a:off x="0" y="0"/>
              <a:ext cx="3561111" cy="354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73" name="Freeform 11"/>
            <p:cNvSpPr/>
            <p:nvPr/>
          </p:nvSpPr>
          <p:spPr>
            <a:xfrm>
              <a:off x="48084" y="47870"/>
              <a:ext cx="3464942" cy="344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</p:grpSp>
      <p:grpSp>
        <p:nvGrpSpPr>
          <p:cNvPr id="178" name="Group 13"/>
          <p:cNvGrpSpPr/>
          <p:nvPr/>
        </p:nvGrpSpPr>
        <p:grpSpPr>
          <a:xfrm>
            <a:off x="9245522" y="4995684"/>
            <a:ext cx="3561111" cy="3545256"/>
            <a:chOff x="0" y="0"/>
            <a:chExt cx="3561110" cy="3545255"/>
          </a:xfrm>
        </p:grpSpPr>
        <p:sp>
          <p:nvSpPr>
            <p:cNvPr id="175" name="Freeform 14"/>
            <p:cNvSpPr/>
            <p:nvPr/>
          </p:nvSpPr>
          <p:spPr>
            <a:xfrm>
              <a:off x="0" y="0"/>
              <a:ext cx="3561111" cy="354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76" name="Freeform 15"/>
            <p:cNvSpPr/>
            <p:nvPr/>
          </p:nvSpPr>
          <p:spPr>
            <a:xfrm>
              <a:off x="48084" y="47870"/>
              <a:ext cx="3464942" cy="344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pic>
          <p:nvPicPr>
            <p:cNvPr id="177" name="pasted-movie.png" descr="pasted-movie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161" y="454450"/>
              <a:ext cx="2368789" cy="2368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82" name="Group 17"/>
          <p:cNvGrpSpPr/>
          <p:nvPr/>
        </p:nvGrpSpPr>
        <p:grpSpPr>
          <a:xfrm>
            <a:off x="1020754" y="4995684"/>
            <a:ext cx="3561112" cy="3545256"/>
            <a:chOff x="0" y="0"/>
            <a:chExt cx="3561110" cy="3545255"/>
          </a:xfrm>
        </p:grpSpPr>
        <p:sp>
          <p:nvSpPr>
            <p:cNvPr id="179" name="Freeform 18"/>
            <p:cNvSpPr/>
            <p:nvPr/>
          </p:nvSpPr>
          <p:spPr>
            <a:xfrm>
              <a:off x="0" y="0"/>
              <a:ext cx="3561111" cy="3545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80" name="Freeform 19"/>
            <p:cNvSpPr/>
            <p:nvPr/>
          </p:nvSpPr>
          <p:spPr>
            <a:xfrm>
              <a:off x="48084" y="47870"/>
              <a:ext cx="3464942" cy="3449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76" h="21566" extrusionOk="0">
                  <a:moveTo>
                    <a:pt x="10338" y="0"/>
                  </a:moveTo>
                  <a:cubicBezTo>
                    <a:pt x="6650" y="-17"/>
                    <a:pt x="3235" y="2034"/>
                    <a:pt x="1387" y="5378"/>
                  </a:cubicBezTo>
                  <a:cubicBezTo>
                    <a:pt x="-462" y="8721"/>
                    <a:pt x="-462" y="12845"/>
                    <a:pt x="1387" y="16188"/>
                  </a:cubicBezTo>
                  <a:cubicBezTo>
                    <a:pt x="3235" y="19532"/>
                    <a:pt x="6650" y="21583"/>
                    <a:pt x="10338" y="21566"/>
                  </a:cubicBezTo>
                  <a:cubicBezTo>
                    <a:pt x="14026" y="21583"/>
                    <a:pt x="17441" y="19532"/>
                    <a:pt x="19289" y="16188"/>
                  </a:cubicBezTo>
                  <a:cubicBezTo>
                    <a:pt x="21138" y="12845"/>
                    <a:pt x="21138" y="8721"/>
                    <a:pt x="19289" y="5378"/>
                  </a:cubicBezTo>
                  <a:cubicBezTo>
                    <a:pt x="17441" y="2034"/>
                    <a:pt x="14026" y="-17"/>
                    <a:pt x="1033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pic>
          <p:nvPicPr>
            <p:cNvPr id="181" name="pasted-movie.png" descr="pasted-movie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545" y="66618"/>
              <a:ext cx="3412020" cy="34120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85" name="Group 21"/>
          <p:cNvGrpSpPr/>
          <p:nvPr/>
        </p:nvGrpSpPr>
        <p:grpSpPr>
          <a:xfrm>
            <a:off x="13599169" y="7999817"/>
            <a:ext cx="3081035" cy="630273"/>
            <a:chOff x="0" y="0"/>
            <a:chExt cx="3081034" cy="630271"/>
          </a:xfrm>
        </p:grpSpPr>
        <p:sp>
          <p:nvSpPr>
            <p:cNvPr id="183" name="Freeform 22"/>
            <p:cNvSpPr/>
            <p:nvPr/>
          </p:nvSpPr>
          <p:spPr>
            <a:xfrm>
              <a:off x="0" y="-1"/>
              <a:ext cx="3081035" cy="630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33" y="0"/>
                  </a:moveTo>
                  <a:lnTo>
                    <a:pt x="20167" y="0"/>
                  </a:lnTo>
                  <a:cubicBezTo>
                    <a:pt x="20959" y="0"/>
                    <a:pt x="21600" y="3135"/>
                    <a:pt x="21600" y="7003"/>
                  </a:cubicBezTo>
                  <a:lnTo>
                    <a:pt x="21600" y="14597"/>
                  </a:lnTo>
                  <a:cubicBezTo>
                    <a:pt x="21600" y="16455"/>
                    <a:pt x="21449" y="18236"/>
                    <a:pt x="21180" y="19549"/>
                  </a:cubicBezTo>
                  <a:cubicBezTo>
                    <a:pt x="20912" y="20862"/>
                    <a:pt x="20547" y="21600"/>
                    <a:pt x="20167" y="21600"/>
                  </a:cubicBezTo>
                  <a:lnTo>
                    <a:pt x="1433" y="21600"/>
                  </a:lnTo>
                  <a:cubicBezTo>
                    <a:pt x="1053" y="21600"/>
                    <a:pt x="688" y="20862"/>
                    <a:pt x="420" y="19549"/>
                  </a:cubicBezTo>
                  <a:cubicBezTo>
                    <a:pt x="151" y="18236"/>
                    <a:pt x="0" y="16455"/>
                    <a:pt x="0" y="14597"/>
                  </a:cubicBezTo>
                  <a:lnTo>
                    <a:pt x="0" y="7003"/>
                  </a:lnTo>
                  <a:cubicBezTo>
                    <a:pt x="0" y="5145"/>
                    <a:pt x="151" y="3364"/>
                    <a:pt x="420" y="2051"/>
                  </a:cubicBezTo>
                  <a:cubicBezTo>
                    <a:pt x="688" y="738"/>
                    <a:pt x="1053" y="0"/>
                    <a:pt x="143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84" name="TextBox 23"/>
            <p:cNvSpPr txBox="1"/>
            <p:nvPr/>
          </p:nvSpPr>
          <p:spPr>
            <a:xfrm>
              <a:off x="-1" y="31548"/>
              <a:ext cx="3081036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Single HTML report</a:t>
              </a:r>
            </a:p>
          </p:txBody>
        </p:sp>
      </p:grpSp>
      <p:grpSp>
        <p:nvGrpSpPr>
          <p:cNvPr id="188" name="Group 24"/>
          <p:cNvGrpSpPr/>
          <p:nvPr/>
        </p:nvGrpSpPr>
        <p:grpSpPr>
          <a:xfrm>
            <a:off x="5374402" y="7999817"/>
            <a:ext cx="3081035" cy="630273"/>
            <a:chOff x="0" y="0"/>
            <a:chExt cx="3081034" cy="630271"/>
          </a:xfrm>
        </p:grpSpPr>
        <p:sp>
          <p:nvSpPr>
            <p:cNvPr id="186" name="Freeform 25"/>
            <p:cNvSpPr/>
            <p:nvPr/>
          </p:nvSpPr>
          <p:spPr>
            <a:xfrm>
              <a:off x="0" y="-1"/>
              <a:ext cx="3081035" cy="630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33" y="0"/>
                  </a:moveTo>
                  <a:lnTo>
                    <a:pt x="20167" y="0"/>
                  </a:lnTo>
                  <a:cubicBezTo>
                    <a:pt x="20959" y="0"/>
                    <a:pt x="21600" y="3135"/>
                    <a:pt x="21600" y="7003"/>
                  </a:cubicBezTo>
                  <a:lnTo>
                    <a:pt x="21600" y="14597"/>
                  </a:lnTo>
                  <a:cubicBezTo>
                    <a:pt x="21600" y="16455"/>
                    <a:pt x="21449" y="18236"/>
                    <a:pt x="21180" y="19549"/>
                  </a:cubicBezTo>
                  <a:cubicBezTo>
                    <a:pt x="20912" y="20862"/>
                    <a:pt x="20547" y="21600"/>
                    <a:pt x="20167" y="21600"/>
                  </a:cubicBezTo>
                  <a:lnTo>
                    <a:pt x="1433" y="21600"/>
                  </a:lnTo>
                  <a:cubicBezTo>
                    <a:pt x="1053" y="21600"/>
                    <a:pt x="688" y="20862"/>
                    <a:pt x="420" y="19549"/>
                  </a:cubicBezTo>
                  <a:cubicBezTo>
                    <a:pt x="151" y="18236"/>
                    <a:pt x="0" y="16455"/>
                    <a:pt x="0" y="14597"/>
                  </a:cubicBezTo>
                  <a:lnTo>
                    <a:pt x="0" y="7003"/>
                  </a:lnTo>
                  <a:cubicBezTo>
                    <a:pt x="0" y="5145"/>
                    <a:pt x="151" y="3364"/>
                    <a:pt x="420" y="2051"/>
                  </a:cubicBezTo>
                  <a:cubicBezTo>
                    <a:pt x="688" y="738"/>
                    <a:pt x="1053" y="0"/>
                    <a:pt x="143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87" name="TextBox 26"/>
            <p:cNvSpPr txBox="1"/>
            <p:nvPr/>
          </p:nvSpPr>
          <p:spPr>
            <a:xfrm>
              <a:off x="-1" y="31548"/>
              <a:ext cx="3081036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Resource Utilization </a:t>
              </a:r>
            </a:p>
          </p:txBody>
        </p:sp>
      </p:grpSp>
      <p:grpSp>
        <p:nvGrpSpPr>
          <p:cNvPr id="191" name="Group 27"/>
          <p:cNvGrpSpPr/>
          <p:nvPr/>
        </p:nvGrpSpPr>
        <p:grpSpPr>
          <a:xfrm>
            <a:off x="9485561" y="7999817"/>
            <a:ext cx="3081035" cy="630273"/>
            <a:chOff x="0" y="0"/>
            <a:chExt cx="3081034" cy="630271"/>
          </a:xfrm>
        </p:grpSpPr>
        <p:sp>
          <p:nvSpPr>
            <p:cNvPr id="189" name="Freeform 28"/>
            <p:cNvSpPr/>
            <p:nvPr/>
          </p:nvSpPr>
          <p:spPr>
            <a:xfrm>
              <a:off x="0" y="-1"/>
              <a:ext cx="3081035" cy="630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33" y="0"/>
                  </a:moveTo>
                  <a:lnTo>
                    <a:pt x="20167" y="0"/>
                  </a:lnTo>
                  <a:cubicBezTo>
                    <a:pt x="20959" y="0"/>
                    <a:pt x="21600" y="3135"/>
                    <a:pt x="21600" y="7003"/>
                  </a:cubicBezTo>
                  <a:lnTo>
                    <a:pt x="21600" y="14597"/>
                  </a:lnTo>
                  <a:cubicBezTo>
                    <a:pt x="21600" y="16455"/>
                    <a:pt x="21449" y="18236"/>
                    <a:pt x="21180" y="19549"/>
                  </a:cubicBezTo>
                  <a:cubicBezTo>
                    <a:pt x="20912" y="20862"/>
                    <a:pt x="20547" y="21600"/>
                    <a:pt x="20167" y="21600"/>
                  </a:cubicBezTo>
                  <a:lnTo>
                    <a:pt x="1433" y="21600"/>
                  </a:lnTo>
                  <a:cubicBezTo>
                    <a:pt x="1053" y="21600"/>
                    <a:pt x="688" y="20862"/>
                    <a:pt x="420" y="19549"/>
                  </a:cubicBezTo>
                  <a:cubicBezTo>
                    <a:pt x="151" y="18236"/>
                    <a:pt x="0" y="16455"/>
                    <a:pt x="0" y="14597"/>
                  </a:cubicBezTo>
                  <a:lnTo>
                    <a:pt x="0" y="7003"/>
                  </a:lnTo>
                  <a:cubicBezTo>
                    <a:pt x="0" y="5145"/>
                    <a:pt x="151" y="3364"/>
                    <a:pt x="420" y="2051"/>
                  </a:cubicBezTo>
                  <a:cubicBezTo>
                    <a:pt x="688" y="738"/>
                    <a:pt x="1053" y="0"/>
                    <a:pt x="143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90" name="TextBox 29"/>
            <p:cNvSpPr txBox="1"/>
            <p:nvPr/>
          </p:nvSpPr>
          <p:spPr>
            <a:xfrm>
              <a:off x="-1" y="31548"/>
              <a:ext cx="3081036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Kubernetes App Monitor</a:t>
              </a:r>
            </a:p>
          </p:txBody>
        </p:sp>
      </p:grpSp>
      <p:grpSp>
        <p:nvGrpSpPr>
          <p:cNvPr id="194" name="Group 30"/>
          <p:cNvGrpSpPr/>
          <p:nvPr/>
        </p:nvGrpSpPr>
        <p:grpSpPr>
          <a:xfrm>
            <a:off x="1260793" y="7999817"/>
            <a:ext cx="3081035" cy="630273"/>
            <a:chOff x="0" y="0"/>
            <a:chExt cx="3081034" cy="630271"/>
          </a:xfrm>
        </p:grpSpPr>
        <p:sp>
          <p:nvSpPr>
            <p:cNvPr id="192" name="Freeform 31"/>
            <p:cNvSpPr/>
            <p:nvPr/>
          </p:nvSpPr>
          <p:spPr>
            <a:xfrm>
              <a:off x="0" y="-1"/>
              <a:ext cx="3081035" cy="630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33" y="0"/>
                  </a:moveTo>
                  <a:lnTo>
                    <a:pt x="20167" y="0"/>
                  </a:lnTo>
                  <a:cubicBezTo>
                    <a:pt x="20959" y="0"/>
                    <a:pt x="21600" y="3135"/>
                    <a:pt x="21600" y="7003"/>
                  </a:cubicBezTo>
                  <a:lnTo>
                    <a:pt x="21600" y="14597"/>
                  </a:lnTo>
                  <a:cubicBezTo>
                    <a:pt x="21600" y="16455"/>
                    <a:pt x="21449" y="18236"/>
                    <a:pt x="21180" y="19549"/>
                  </a:cubicBezTo>
                  <a:cubicBezTo>
                    <a:pt x="20912" y="20862"/>
                    <a:pt x="20547" y="21600"/>
                    <a:pt x="20167" y="21600"/>
                  </a:cubicBezTo>
                  <a:lnTo>
                    <a:pt x="1433" y="21600"/>
                  </a:lnTo>
                  <a:cubicBezTo>
                    <a:pt x="1053" y="21600"/>
                    <a:pt x="688" y="20862"/>
                    <a:pt x="420" y="19549"/>
                  </a:cubicBezTo>
                  <a:cubicBezTo>
                    <a:pt x="151" y="18236"/>
                    <a:pt x="0" y="16455"/>
                    <a:pt x="0" y="14597"/>
                  </a:cubicBezTo>
                  <a:lnTo>
                    <a:pt x="0" y="7003"/>
                  </a:lnTo>
                  <a:cubicBezTo>
                    <a:pt x="0" y="5145"/>
                    <a:pt x="151" y="3364"/>
                    <a:pt x="420" y="2051"/>
                  </a:cubicBezTo>
                  <a:cubicBezTo>
                    <a:pt x="688" y="738"/>
                    <a:pt x="1053" y="0"/>
                    <a:pt x="143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A5FF"/>
                </a:gs>
                <a:gs pos="100000">
                  <a:srgbClr val="041E4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7F7F7"/>
                  </a:solidFill>
                </a:defRPr>
              </a:pPr>
              <a:endParaRPr/>
            </a:p>
          </p:txBody>
        </p:sp>
        <p:sp>
          <p:nvSpPr>
            <p:cNvPr id="193" name="TextBox 32"/>
            <p:cNvSpPr txBox="1"/>
            <p:nvPr/>
          </p:nvSpPr>
          <p:spPr>
            <a:xfrm>
              <a:off x="-1" y="31548"/>
              <a:ext cx="3081036" cy="3225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lnSpc>
                  <a:spcPts val="2600"/>
                </a:lnSpc>
                <a:defRPr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defRPr>
              </a:lvl1pPr>
            </a:lstStyle>
            <a:p>
              <a:r>
                <a:t>OS Health</a:t>
              </a:r>
            </a:p>
          </p:txBody>
        </p:sp>
      </p:grpSp>
      <p:pic>
        <p:nvPicPr>
          <p:cNvPr id="195" name="pasted-movie.png" descr="pasted-movi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516" y="5640814"/>
            <a:ext cx="2254997" cy="2254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198" name="TextBox 3"/>
          <p:cNvSpPr txBox="1"/>
          <p:nvPr/>
        </p:nvSpPr>
        <p:spPr>
          <a:xfrm>
            <a:off x="2715061" y="1822585"/>
            <a:ext cx="12857878" cy="980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900"/>
              </a:lnSpc>
              <a:defRPr sz="61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Service Manage Playbook</a:t>
            </a:r>
          </a:p>
        </p:txBody>
      </p:sp>
      <p:sp>
        <p:nvSpPr>
          <p:cNvPr id="199" name="TextBox 4"/>
          <p:cNvSpPr txBox="1"/>
          <p:nvPr/>
        </p:nvSpPr>
        <p:spPr>
          <a:xfrm>
            <a:off x="1944546" y="2792678"/>
            <a:ext cx="16207866" cy="346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just">
              <a:defRPr sz="2600">
                <a:solidFill>
                  <a:srgbClr val="FFFFFF"/>
                </a:solidFill>
              </a:defRPr>
            </a:lvl1pPr>
          </a:lstStyle>
          <a:p>
            <a:r>
              <a:t>“Converted hardcoded bash scripts into a dynamic playbook for monitoring NPC, ISTIO, ZTS components.</a:t>
            </a:r>
          </a:p>
        </p:txBody>
      </p:sp>
      <p:sp>
        <p:nvSpPr>
          <p:cNvPr id="200" name="TextBox 6"/>
          <p:cNvSpPr txBox="1"/>
          <p:nvPr/>
        </p:nvSpPr>
        <p:spPr>
          <a:xfrm>
            <a:off x="838306" y="5869008"/>
            <a:ext cx="3764567" cy="3164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Challenges: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Legacy SM bash script.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Region,Location,Namespace hardcoded variables.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Manual execution required.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No central report location.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Bash execution is serial and slow.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Error-prone and inconsistent method.</a:t>
            </a:r>
          </a:p>
        </p:txBody>
      </p:sp>
      <p:sp>
        <p:nvSpPr>
          <p:cNvPr id="201" name="TextBox 7"/>
          <p:cNvSpPr txBox="1"/>
          <p:nvPr/>
        </p:nvSpPr>
        <p:spPr>
          <a:xfrm>
            <a:off x="7381493" y="6027758"/>
            <a:ext cx="3764566" cy="2846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Purpose: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Built a new dynamic playbook from scratch.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Eliminate hardcoded variables.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Single playbook can run on any region and location.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Central location for report.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Visualized report.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Cover all checks.</a:t>
            </a:r>
          </a:p>
        </p:txBody>
      </p:sp>
      <p:sp>
        <p:nvSpPr>
          <p:cNvPr id="202" name="TextBox 8"/>
          <p:cNvSpPr txBox="1"/>
          <p:nvPr/>
        </p:nvSpPr>
        <p:spPr>
          <a:xfrm>
            <a:off x="13523173" y="5872336"/>
            <a:ext cx="3764566" cy="3481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2500"/>
              </a:lnSpc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Results: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Deliver faster insight.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Saved engineer operations.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Consistent result.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Comprehensive coverage: OS, Kubernetes Namespace, Pods, Apps.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Checks app status in a blink of eyes.</a:t>
            </a:r>
          </a:p>
          <a:p>
            <a:pPr marL="180473" indent="-180473" algn="just">
              <a:lnSpc>
                <a:spcPts val="2500"/>
              </a:lnSpc>
              <a:buSzPct val="100000"/>
              <a:buChar char="•"/>
              <a:defRPr spc="7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pPr>
            <a:r>
              <a:t>Automated monitoring pods health and status.</a:t>
            </a:r>
          </a:p>
        </p:txBody>
      </p:sp>
      <p:pic>
        <p:nvPicPr>
          <p:cNvPr id="203" name="pasted-movie.png" descr="pasted-movi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819" y="3616669"/>
            <a:ext cx="2087863" cy="20878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904" y="3820463"/>
            <a:ext cx="2087862" cy="20878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80738" y="3616669"/>
            <a:ext cx="2087862" cy="20878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Freeform 2"/>
          <p:cNvSpPr/>
          <p:nvPr/>
        </p:nvSpPr>
        <p:spPr>
          <a:xfrm flipH="1"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08" name="Freeform 10"/>
          <p:cNvSpPr/>
          <p:nvPr/>
        </p:nvSpPr>
        <p:spPr>
          <a:xfrm>
            <a:off x="9719481" y="7147970"/>
            <a:ext cx="6727508" cy="213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lnTo>
                  <a:pt x="21387" y="0"/>
                </a:lnTo>
                <a:cubicBezTo>
                  <a:pt x="21505" y="0"/>
                  <a:pt x="21600" y="299"/>
                  <a:pt x="21600" y="669"/>
                </a:cubicBezTo>
                <a:lnTo>
                  <a:pt x="21600" y="20931"/>
                </a:lnTo>
                <a:cubicBezTo>
                  <a:pt x="21600" y="21301"/>
                  <a:pt x="21505" y="21600"/>
                  <a:pt x="21387" y="21600"/>
                </a:cubicBezTo>
                <a:lnTo>
                  <a:pt x="213" y="21600"/>
                </a:lnTo>
                <a:cubicBezTo>
                  <a:pt x="95" y="21600"/>
                  <a:pt x="0" y="21301"/>
                  <a:pt x="0" y="20931"/>
                </a:cubicBezTo>
                <a:lnTo>
                  <a:pt x="0" y="669"/>
                </a:lnTo>
                <a:cubicBezTo>
                  <a:pt x="0" y="299"/>
                  <a:pt x="95" y="0"/>
                  <a:pt x="213" y="0"/>
                </a:cubicBezTo>
                <a:close/>
              </a:path>
            </a:pathLst>
          </a:custGeom>
          <a:gradFill>
            <a:gsLst>
              <a:gs pos="0">
                <a:srgbClr val="03295A">
                  <a:alpha val="62000"/>
                </a:srgbClr>
              </a:gs>
              <a:gs pos="100000">
                <a:srgbClr val="041468">
                  <a:alpha val="74500"/>
                </a:srgbClr>
              </a:gs>
            </a:gsLst>
          </a:gradFill>
          <a:ln w="38100" cap="sq">
            <a:solidFill>
              <a:srgbClr val="0A62A7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09" name="Freeform 12"/>
          <p:cNvSpPr/>
          <p:nvPr/>
        </p:nvSpPr>
        <p:spPr>
          <a:xfrm>
            <a:off x="9941353" y="7447857"/>
            <a:ext cx="1539915" cy="155119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7F7F7"/>
                </a:solidFill>
              </a:defRPr>
            </a:pPr>
            <a:endParaRPr/>
          </a:p>
        </p:txBody>
      </p:sp>
      <p:sp>
        <p:nvSpPr>
          <p:cNvPr id="210" name="TextBox 13"/>
          <p:cNvSpPr txBox="1"/>
          <p:nvPr/>
        </p:nvSpPr>
        <p:spPr>
          <a:xfrm>
            <a:off x="1028700" y="2294407"/>
            <a:ext cx="8053372" cy="2084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300"/>
              </a:lnSpc>
              <a:defRPr sz="640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Robotics with Artificial Intelligence</a:t>
            </a:r>
          </a:p>
        </p:txBody>
      </p:sp>
      <p:sp>
        <p:nvSpPr>
          <p:cNvPr id="211" name="TextBox 14"/>
          <p:cNvSpPr txBox="1"/>
          <p:nvPr/>
        </p:nvSpPr>
        <p:spPr>
          <a:xfrm>
            <a:off x="11837702" y="7390707"/>
            <a:ext cx="4120660" cy="1512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just">
              <a:lnSpc>
                <a:spcPts val="2400"/>
              </a:lnSpc>
              <a:defRPr sz="1700" spc="7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defRPr>
            </a:lvl1pPr>
          </a:lstStyle>
          <a:p>
            <a:r>
              <a:t>Lorem ipsum dolor sit amet, consectetur adipiscing sagittis elit. Quisque facilisis tincidunt risus sit amet sagittis. Praesent tempus vitae felis maximus pretium.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F7F7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7F7F7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594</Words>
  <Application>Microsoft Office PowerPoint</Application>
  <PresentationFormat>Custom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Md Zeeshan Uddin</cp:lastModifiedBy>
  <cp:revision>1</cp:revision>
  <dcterms:modified xsi:type="dcterms:W3CDTF">2025-08-29T11:45:31Z</dcterms:modified>
</cp:coreProperties>
</file>